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799D1C5-42FF-2247-9D46-4BC866951F9A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4BE3EF7-9AF1-0C48-A57D-C6D6DA6D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Unpack and Answer the Prompts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958" y="107576"/>
            <a:ext cx="8654640" cy="900665"/>
          </a:xfrm>
        </p:spPr>
        <p:txBody>
          <a:bodyPr/>
          <a:lstStyle/>
          <a:p>
            <a:r>
              <a:rPr lang="en-US" dirty="0" smtClean="0"/>
              <a:t>Part 1: UNPACK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91557"/>
            <a:ext cx="8042276" cy="52768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1) Identify </a:t>
            </a:r>
            <a:r>
              <a:rPr lang="en-US" b="1" dirty="0" smtClean="0"/>
              <a:t>KEY WORDS </a:t>
            </a:r>
            <a:r>
              <a:rPr lang="en-US" dirty="0" smtClean="0"/>
              <a:t>(use highlighter)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b="1" dirty="0" smtClean="0"/>
              <a:t>Denotation</a:t>
            </a:r>
            <a:r>
              <a:rPr lang="en-US" dirty="0" smtClean="0"/>
              <a:t> of the key words: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Attempt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= to make an effort at; try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Reconcile</a:t>
            </a:r>
            <a:r>
              <a:rPr lang="en-US" dirty="0" smtClean="0"/>
              <a:t> = to cause one to accept or be resigned to something not desired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Desire</a:t>
            </a:r>
            <a:r>
              <a:rPr lang="en-US" dirty="0" smtClean="0"/>
              <a:t> = to wish or long for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Act</a:t>
            </a:r>
            <a:r>
              <a:rPr lang="en-US" dirty="0" smtClean="0"/>
              <a:t> = to do something;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Independently</a:t>
            </a:r>
            <a:r>
              <a:rPr lang="en-US" dirty="0" smtClean="0"/>
              <a:t> = not relying on another or others for aid or support.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Need</a:t>
            </a:r>
            <a:r>
              <a:rPr lang="en-US" dirty="0" smtClean="0"/>
              <a:t> = a requirement, necessary duty, or obligation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Security </a:t>
            </a:r>
            <a:r>
              <a:rPr lang="en-US" dirty="0" smtClean="0"/>
              <a:t>= freedom from care, anxiety, doubt, fear, danger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9275" y="1969888"/>
          <a:ext cx="8380323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032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DISCUSS THE IDEA(S) DEVELOPED BY THE TEXT CREATOR(S) ABOUT AN INDIVIDUAL S </a:t>
                      </a:r>
                      <a:r>
                        <a:rPr lang="en-US" sz="1800" b="1" u="sng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ATTEMPT TO RECONCILE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b="1" u="sng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DESIRE TO ACT INDEPENDENTLY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WITH THE </a:t>
                      </a:r>
                      <a:r>
                        <a:rPr lang="en-US" sz="1800" b="1" u="sng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NEED FOR SECURITY. </a:t>
                      </a:r>
                      <a:endParaRPr lang="en-US" u="sng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Unpack the Prompt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b="1" dirty="0" smtClean="0"/>
              <a:t>CONNOTATION</a:t>
            </a:r>
            <a:r>
              <a:rPr lang="en-US" dirty="0" smtClean="0"/>
              <a:t> of KEY WORDS (do all words)</a:t>
            </a:r>
          </a:p>
          <a:p>
            <a:pPr>
              <a:buNone/>
            </a:pPr>
            <a:r>
              <a:rPr lang="en-US" dirty="0" smtClean="0"/>
              <a:t>i.e.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53017" y="3103286"/>
            <a:ext cx="1754495" cy="15712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Reconcile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rot="16200000" flipV="1">
            <a:off x="3319462" y="2742900"/>
            <a:ext cx="230109" cy="950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</p:cNvCxnSpPr>
          <p:nvPr/>
        </p:nvCxnSpPr>
        <p:spPr>
          <a:xfrm rot="10800000" flipV="1">
            <a:off x="2631745" y="3888928"/>
            <a:ext cx="1021273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/>
        </p:nvCxnSpPr>
        <p:spPr>
          <a:xfrm rot="5400000">
            <a:off x="3319452" y="4411416"/>
            <a:ext cx="557460" cy="6235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4"/>
          </p:cNvCxnSpPr>
          <p:nvPr/>
        </p:nvCxnSpPr>
        <p:spPr>
          <a:xfrm rot="5400000">
            <a:off x="4202915" y="4988828"/>
            <a:ext cx="641608" cy="130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5"/>
          </p:cNvCxnSpPr>
          <p:nvPr/>
        </p:nvCxnSpPr>
        <p:spPr>
          <a:xfrm rot="16200000" flipH="1">
            <a:off x="5183618" y="4411415"/>
            <a:ext cx="557461" cy="6235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</p:cNvCxnSpPr>
          <p:nvPr/>
        </p:nvCxnSpPr>
        <p:spPr>
          <a:xfrm>
            <a:off x="5407512" y="3888928"/>
            <a:ext cx="824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7"/>
          </p:cNvCxnSpPr>
          <p:nvPr/>
        </p:nvCxnSpPr>
        <p:spPr>
          <a:xfrm rot="5400000" flipH="1" flipV="1">
            <a:off x="5242541" y="2801812"/>
            <a:ext cx="439614" cy="6235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0"/>
          </p:cNvCxnSpPr>
          <p:nvPr/>
        </p:nvCxnSpPr>
        <p:spPr>
          <a:xfrm rot="16200000" flipV="1">
            <a:off x="4242197" y="2815217"/>
            <a:ext cx="563044" cy="130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4125" y="2570615"/>
            <a:ext cx="2831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people reunite after</a:t>
            </a:r>
          </a:p>
          <a:p>
            <a:r>
              <a:rPr lang="en-US" dirty="0"/>
              <a:t>a</a:t>
            </a:r>
            <a:r>
              <a:rPr lang="en-US" dirty="0" smtClean="0"/>
              <a:t> break-up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32388" y="3902023"/>
            <a:ext cx="2566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make things better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74125" y="5001922"/>
            <a:ext cx="992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25292" y="5371254"/>
            <a:ext cx="2347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give in even</a:t>
            </a:r>
          </a:p>
          <a:p>
            <a:r>
              <a:rPr lang="en-US" dirty="0" smtClean="0"/>
              <a:t>If you don’t want to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53672" y="494684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friendly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12926" y="3888928"/>
            <a:ext cx="215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Harmony restored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56949" y="2733954"/>
            <a:ext cx="2295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war, to bring two </a:t>
            </a:r>
          </a:p>
          <a:p>
            <a:r>
              <a:rPr lang="en-US" dirty="0" smtClean="0"/>
              <a:t>sides into peace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53017" y="2201283"/>
            <a:ext cx="211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one’s past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Unpack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3) Does the prompt have multi-prongs?</a:t>
            </a:r>
          </a:p>
          <a:p>
            <a:pPr lvl="4"/>
            <a:r>
              <a:rPr lang="en-US" dirty="0" smtClean="0"/>
              <a:t>AND    ,     OR     ,   AND/OR    </a:t>
            </a:r>
            <a:r>
              <a:rPr lang="en-US" i="1" dirty="0" smtClean="0"/>
              <a:t>(with = and)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4) Considering your “unpacking”  to reword complicated prompts if doing so helps you understand the prompt.</a:t>
            </a:r>
          </a:p>
          <a:p>
            <a:r>
              <a:rPr lang="en-US" dirty="0" smtClean="0"/>
              <a:t>5) Turn the prompt into a question:</a:t>
            </a:r>
          </a:p>
          <a:p>
            <a:r>
              <a:rPr lang="en-US" dirty="0" smtClean="0"/>
              <a:t>i.e. </a:t>
            </a:r>
            <a:r>
              <a:rPr lang="en-US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Under what circumstances would an individual give into the need of security over his or her desire to be free and independent?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06" y="107576"/>
            <a:ext cx="8707012" cy="1005417"/>
          </a:xfrm>
        </p:spPr>
        <p:txBody>
          <a:bodyPr/>
          <a:lstStyle/>
          <a:p>
            <a:r>
              <a:rPr lang="en-US" sz="4400" dirty="0" smtClean="0"/>
              <a:t>Part 2: ANSWER THE PROMPT!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12993"/>
            <a:ext cx="8042276" cy="4830608"/>
          </a:xfrm>
        </p:spPr>
        <p:txBody>
          <a:bodyPr/>
          <a:lstStyle/>
          <a:p>
            <a:r>
              <a:rPr lang="en-US" dirty="0" smtClean="0"/>
              <a:t>CRITERIA for an ANSWER: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 NOT: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8080"/>
                </a:solidFill>
              </a:rPr>
              <a:t>NO EVIDENCE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8080"/>
                </a:solidFill>
              </a:rPr>
              <a:t>NO DEFINITION</a:t>
            </a:r>
          </a:p>
          <a:p>
            <a:pPr lvl="1">
              <a:buFont typeface="Wingdings" charset="2"/>
              <a:buChar char="Ø"/>
            </a:pPr>
            <a:endParaRPr lang="en-US" dirty="0" smtClean="0">
              <a:solidFill>
                <a:srgbClr val="FF808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DO: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Make it </a:t>
            </a:r>
            <a:r>
              <a:rPr lang="en-US" b="1" dirty="0" smtClean="0">
                <a:solidFill>
                  <a:srgbClr val="008000"/>
                </a:solidFill>
              </a:rPr>
              <a:t>ARGUABLE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(there needs to be an opposite answer)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Answer should be </a:t>
            </a:r>
            <a:r>
              <a:rPr lang="en-US" sz="2000" b="1" dirty="0" smtClean="0">
                <a:solidFill>
                  <a:srgbClr val="008000"/>
                </a:solidFill>
              </a:rPr>
              <a:t>SOPHISTICATED and INSIGHTFUL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Answer would have </a:t>
            </a:r>
            <a:r>
              <a:rPr lang="en-US" sz="2000" b="1" dirty="0" smtClean="0">
                <a:solidFill>
                  <a:srgbClr val="008000"/>
                </a:solidFill>
              </a:rPr>
              <a:t>LAYERS </a:t>
            </a:r>
            <a:r>
              <a:rPr lang="en-US" sz="2000" dirty="0" smtClean="0">
                <a:solidFill>
                  <a:srgbClr val="000000"/>
                </a:solidFill>
              </a:rPr>
              <a:t>to answer if fully</a:t>
            </a:r>
          </a:p>
          <a:p>
            <a:pPr lvl="1">
              <a:buFont typeface="Wingdings" charset="2"/>
              <a:buChar char="Ø"/>
            </a:pPr>
            <a:r>
              <a:rPr lang="en-US" sz="2000" b="1" dirty="0" smtClean="0">
                <a:solidFill>
                  <a:srgbClr val="008000"/>
                </a:solidFill>
              </a:rPr>
              <a:t>3-4 sentences</a:t>
            </a:r>
            <a:r>
              <a:rPr lang="en-US" sz="2000" dirty="0" smtClean="0">
                <a:solidFill>
                  <a:srgbClr val="000000"/>
                </a:solidFill>
              </a:rPr>
              <a:t> that would be written as a </a:t>
            </a:r>
            <a:r>
              <a:rPr lang="en-US" sz="2000" b="1" dirty="0" smtClean="0">
                <a:solidFill>
                  <a:srgbClr val="008000"/>
                </a:solidFill>
              </a:rPr>
              <a:t>compound-complex sentence.</a:t>
            </a:r>
          </a:p>
          <a:p>
            <a:pPr lvl="1">
              <a:buFont typeface="Wingdings" charset="2"/>
              <a:buChar char="Ø"/>
            </a:pPr>
            <a:endParaRPr lang="en-US" sz="18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8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your ANSWER, find the TEXT that best supports / justifies your answer!  </a:t>
            </a:r>
          </a:p>
          <a:p>
            <a:r>
              <a:rPr lang="en-US" dirty="0" smtClean="0"/>
              <a:t>The more you read, and the more you know in terms of the details, the better your evidence choice can be.</a:t>
            </a:r>
          </a:p>
          <a:p>
            <a:r>
              <a:rPr lang="en-US" dirty="0" smtClean="0"/>
              <a:t>Try to focus on ONE text for an in-</a:t>
            </a:r>
            <a:r>
              <a:rPr lang="en-US" smtClean="0"/>
              <a:t>depth discussion!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3370</TotalTime>
  <Words>390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CRITICAL ESSAY</vt:lpstr>
      <vt:lpstr>Part 1: UNPACK THE PROMPT</vt:lpstr>
      <vt:lpstr>Unpack the Prompt </vt:lpstr>
      <vt:lpstr>Unpack the Prompt</vt:lpstr>
      <vt:lpstr>Part 2: ANSWER THE PROMPT!</vt:lpstr>
      <vt:lpstr>PART 3: EVIDENCE</vt:lpstr>
    </vt:vector>
  </TitlesOfParts>
  <Company>FFCA Highschool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ESSAY</dc:title>
  <dc:creator>Pamela Hunnisett</dc:creator>
  <cp:lastModifiedBy>Pamela Hunnisett</cp:lastModifiedBy>
  <cp:revision>3</cp:revision>
  <dcterms:created xsi:type="dcterms:W3CDTF">2013-01-29T05:38:37Z</dcterms:created>
  <dcterms:modified xsi:type="dcterms:W3CDTF">2013-01-29T05:40:13Z</dcterms:modified>
</cp:coreProperties>
</file>