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95000"/>
      <a:buFont typeface="Rage Italic" pitchFamily="66" charset="0"/>
      <a:buChar char="0"/>
      <a:defRPr sz="2000" b="1" u="sng" kern="1200">
        <a:solidFill>
          <a:srgbClr val="404040"/>
        </a:solidFill>
        <a:latin typeface="Cambria" pitchFamily="18" charset="0"/>
        <a:ea typeface="+mn-ea"/>
        <a:cs typeface="Arial" charset="0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95000"/>
      <a:buFont typeface="Rage Italic" pitchFamily="66" charset="0"/>
      <a:buChar char="0"/>
      <a:defRPr sz="2000" b="1" u="sng" kern="1200">
        <a:solidFill>
          <a:srgbClr val="404040"/>
        </a:solidFill>
        <a:latin typeface="Cambria" pitchFamily="18" charset="0"/>
        <a:ea typeface="+mn-ea"/>
        <a:cs typeface="Arial" charset="0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95000"/>
      <a:buFont typeface="Rage Italic" pitchFamily="66" charset="0"/>
      <a:buChar char="0"/>
      <a:defRPr sz="2000" b="1" u="sng" kern="1200">
        <a:solidFill>
          <a:srgbClr val="404040"/>
        </a:solidFill>
        <a:latin typeface="Cambria" pitchFamily="18" charset="0"/>
        <a:ea typeface="+mn-ea"/>
        <a:cs typeface="Arial" charset="0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95000"/>
      <a:buFont typeface="Rage Italic" pitchFamily="66" charset="0"/>
      <a:buChar char="0"/>
      <a:defRPr sz="2000" b="1" u="sng" kern="1200">
        <a:solidFill>
          <a:srgbClr val="404040"/>
        </a:solidFill>
        <a:latin typeface="Cambria" pitchFamily="18" charset="0"/>
        <a:ea typeface="+mn-ea"/>
        <a:cs typeface="Arial" charset="0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95000"/>
      <a:buFont typeface="Rage Italic" pitchFamily="66" charset="0"/>
      <a:buChar char="0"/>
      <a:defRPr sz="2000" b="1" u="sng" kern="1200">
        <a:solidFill>
          <a:srgbClr val="404040"/>
        </a:solidFill>
        <a:latin typeface="Cambria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b="1" u="sng" kern="1200">
        <a:solidFill>
          <a:srgbClr val="404040"/>
        </a:solidFill>
        <a:latin typeface="Cambria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b="1" u="sng" kern="1200">
        <a:solidFill>
          <a:srgbClr val="404040"/>
        </a:solidFill>
        <a:latin typeface="Cambria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b="1" u="sng" kern="1200">
        <a:solidFill>
          <a:srgbClr val="404040"/>
        </a:solidFill>
        <a:latin typeface="Cambria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b="1" u="sng" kern="1200">
        <a:solidFill>
          <a:srgbClr val="404040"/>
        </a:solidFill>
        <a:latin typeface="Cambr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5" name="Group 15"/>
          <p:cNvGrpSpPr>
            <a:grpSpLocks/>
          </p:cNvGrpSpPr>
          <p:nvPr/>
        </p:nvGrpSpPr>
        <p:grpSpPr bwMode="auto">
          <a:xfrm rot="-1066324">
            <a:off x="617538" y="3922713"/>
            <a:ext cx="2509837" cy="2527300"/>
            <a:chOff x="494947" y="417279"/>
            <a:chExt cx="2417578" cy="2421351"/>
          </a:xfrm>
        </p:grpSpPr>
        <p:sp>
          <p:nvSpPr>
            <p:cNvPr id="6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b="0" u="none"/>
            </a:p>
          </p:txBody>
        </p:sp>
        <p:sp>
          <p:nvSpPr>
            <p:cNvPr id="7" name="Rectangle 10"/>
            <p:cNvSpPr/>
            <p:nvPr/>
          </p:nvSpPr>
          <p:spPr>
            <a:xfrm>
              <a:off x="590646" y="417140"/>
              <a:ext cx="2321242" cy="2320968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b="0" u="none"/>
            </a:p>
          </p:txBody>
        </p:sp>
        <p:pic>
          <p:nvPicPr>
            <p:cNvPr id="8" name="Picture 13" descr="stickie-shad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4456" y="436040"/>
              <a:ext cx="404704" cy="461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4" descr="stickie-shad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637932" y="2282410"/>
              <a:ext cx="404704" cy="461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7" descr="TitleCard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43346">
            <a:off x="2855913" y="2587625"/>
            <a:ext cx="5773737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613" y="5060950"/>
            <a:ext cx="1968500" cy="534988"/>
          </a:xfrm>
        </p:spPr>
        <p:txBody>
          <a:bodyPr anchor="t"/>
          <a:lstStyle>
            <a:lvl1pPr algn="ctr">
              <a:defRPr sz="22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CC9F30-37DD-4C38-B4FC-D96CC90B3F68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700" y="4135438"/>
            <a:ext cx="2085975" cy="835025"/>
          </a:xfrm>
        </p:spPr>
        <p:txBody>
          <a:bodyPr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200" y="5510213"/>
            <a:ext cx="738188" cy="425450"/>
          </a:xfrm>
        </p:spPr>
        <p:txBody>
          <a:bodyPr/>
          <a:lstStyle>
            <a:lvl1pPr algn="r">
              <a:defRPr smtClean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BF40E200-B66D-4223-91C8-2D4ED8EC8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27609-48DB-4F24-823A-80DFE33A8F83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99A50-C1E8-44CA-9402-92461A2C2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96C9-91CF-4DA3-B306-9172FCA7C134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19E5-7349-45EF-B09B-75FE5750C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D071F-304E-484B-ACC3-444E731CC16B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A37C4-EE54-45A2-A69E-994E18B3B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722D-192E-4CC8-9E8B-FE9B092FC8C7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0046-702C-4C71-8655-0864FE442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E826B-A567-462C-B2CC-834BBEE1B7A6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A1A5F-F844-481E-9FFF-AC3D597DC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2"/>
          <p:cNvSpPr>
            <a:spLocks/>
          </p:cNvSpPr>
          <p:nvPr/>
        </p:nvSpPr>
        <p:spPr bwMode="auto">
          <a:xfrm rot="20274567">
            <a:off x="3933825" y="4281488"/>
            <a:ext cx="1289050" cy="722312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u="none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33"/>
          <p:cNvSpPr>
            <a:spLocks/>
          </p:cNvSpPr>
          <p:nvPr/>
        </p:nvSpPr>
        <p:spPr bwMode="auto">
          <a:xfrm rot="9377604">
            <a:off x="3925888" y="3316288"/>
            <a:ext cx="1289050" cy="722312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u="none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5D1A5-8EE2-454C-9989-05002F1610B4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663F-EB01-443A-8C9A-D1EF3FCCF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F334-9827-45AD-BA96-8E1D532D8C60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5E8FA-FEFD-44BA-A018-0F99E3B67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1BA7C-8C57-4F61-B5BA-D2FF5FCFF74F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B131-5F27-48FA-951C-E082207D3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E7059-C7E7-48DB-9C1F-791571276F8F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92120-1539-406F-BD3E-3E2D52E01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ap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90500"/>
            <a:ext cx="27813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A30B-6C3E-4336-B937-472BC15FE293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9111-DF8C-45CC-AD7B-C106357F5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50863" y="436563"/>
            <a:ext cx="8042275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2038350"/>
            <a:ext cx="746760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0863" y="6148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400" b="0" u="none" smtClean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pPr>
              <a:defRPr/>
            </a:pPr>
            <a:fld id="{7D7F98C9-6C68-4648-B83F-9B10CF11E8D1}" type="datetimeFigureOut">
              <a:rPr lang="en-US"/>
              <a:pPr>
                <a:defRPr/>
              </a:pPr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400" b="0" u="none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538" y="6148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400" b="0" u="none" smtClean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pPr>
              <a:defRPr/>
            </a:pPr>
            <a:fld id="{9B7D31B3-E1B4-426D-BF1F-1ADF2DB66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89" r:id="rId3"/>
    <p:sldLayoutId id="2147483690" r:id="rId4"/>
    <p:sldLayoutId id="2147483697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800" kern="1200"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ambria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ambria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ambria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800">
          <a:solidFill>
            <a:srgbClr val="262626"/>
          </a:solidFill>
          <a:latin typeface="Cambr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28600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416050" indent="-182563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40100" y="3016250"/>
            <a:ext cx="4846638" cy="15986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Reading Comprehension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550863" y="436563"/>
            <a:ext cx="8042275" cy="1087437"/>
          </a:xfrm>
        </p:spPr>
        <p:txBody>
          <a:bodyPr/>
          <a:lstStyle/>
          <a:p>
            <a:r>
              <a:rPr lang="en-US" sz="3500" smtClean="0"/>
              <a:t>Analysis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67600" cy="45418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Divide the questions into the different reading selections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Identify the different </a:t>
            </a:r>
            <a:r>
              <a:rPr lang="en-US" dirty="0" smtClean="0">
                <a:solidFill>
                  <a:srgbClr val="FF0000"/>
                </a:solidFill>
              </a:rPr>
              <a:t>genres </a:t>
            </a:r>
            <a:r>
              <a:rPr lang="en-US" dirty="0" smtClean="0"/>
              <a:t>(poetry, short story, nonfiction, etc.)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Which genres gave you the least problems?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Which genres did you struggle with?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Identify why you think you struggled with or excelled at these particular genres</a:t>
            </a:r>
          </a:p>
          <a:p>
            <a:pPr lvl="2">
              <a:buFont typeface="Wingdings" charset="2"/>
              <a:buChar char="§"/>
            </a:pPr>
            <a:r>
              <a:rPr lang="en-US" dirty="0" smtClean="0"/>
              <a:t>Was it the type of </a:t>
            </a:r>
            <a:r>
              <a:rPr lang="en-US" dirty="0" smtClean="0">
                <a:solidFill>
                  <a:srgbClr val="FF0000"/>
                </a:solidFill>
              </a:rPr>
              <a:t>language</a:t>
            </a:r>
            <a:r>
              <a:rPr lang="en-US" dirty="0" smtClean="0"/>
              <a:t> used? (poetry vs. prose)</a:t>
            </a:r>
          </a:p>
          <a:p>
            <a:pPr lvl="2">
              <a:buFont typeface="Wingdings" charset="2"/>
              <a:buChar char="§"/>
            </a:pPr>
            <a:r>
              <a:rPr lang="en-US" dirty="0" smtClean="0"/>
              <a:t>Was it the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of the reading selection?</a:t>
            </a:r>
          </a:p>
          <a:p>
            <a:pPr lvl="2">
              <a:buFont typeface="Wingdings" charset="2"/>
              <a:buChar char="§"/>
            </a:pPr>
            <a:r>
              <a:rPr lang="en-US" dirty="0" smtClean="0"/>
              <a:t>Was it the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of the reading selection?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46370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Look for commonalities between the </a:t>
            </a:r>
            <a:r>
              <a:rPr lang="en-US" dirty="0" smtClean="0"/>
              <a:t>questions: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Do they focus on certain skills? Such as:</a:t>
            </a:r>
          </a:p>
          <a:p>
            <a:pPr lvl="2"/>
            <a:r>
              <a:rPr lang="en-US" dirty="0" smtClean="0"/>
              <a:t>Identifying vocabulary through using context</a:t>
            </a:r>
          </a:p>
          <a:p>
            <a:pPr lvl="2"/>
            <a:r>
              <a:rPr lang="en-US" dirty="0" smtClean="0"/>
              <a:t>Understanding characterization</a:t>
            </a:r>
          </a:p>
          <a:p>
            <a:pPr lvl="2"/>
            <a:r>
              <a:rPr lang="en-US" dirty="0" smtClean="0"/>
              <a:t>Understanding speaker’s tone/attitude</a:t>
            </a:r>
          </a:p>
          <a:p>
            <a:pPr lvl="2"/>
            <a:r>
              <a:rPr lang="en-US" dirty="0" smtClean="0"/>
              <a:t>Understanding theme or message</a:t>
            </a:r>
          </a:p>
          <a:p>
            <a:pPr lvl="2"/>
            <a:r>
              <a:rPr lang="en-US" dirty="0" smtClean="0"/>
              <a:t>Comprehending meaning of dialogue</a:t>
            </a:r>
          </a:p>
          <a:p>
            <a:pPr lvl="2"/>
            <a:r>
              <a:rPr lang="en-US" dirty="0" smtClean="0"/>
              <a:t>Recognizing metaphor, simile, symbol,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50863" y="436563"/>
            <a:ext cx="8042275" cy="1087437"/>
          </a:xfrm>
        </p:spPr>
        <p:txBody>
          <a:bodyPr/>
          <a:lstStyle/>
          <a:p>
            <a:r>
              <a:rPr lang="en-US" sz="3500" smtClean="0"/>
              <a:t>Goal-setting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67600" cy="4800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Once you have identified the areas you need to work on, develop achievable steps to take to improve your skills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example, if you struggle with </a:t>
            </a:r>
            <a:r>
              <a:rPr lang="en-US" dirty="0" smtClean="0">
                <a:solidFill>
                  <a:srgbClr val="FF0000"/>
                </a:solidFill>
              </a:rPr>
              <a:t>vocabulary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invest more time in learning new vocabulary while you read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you struggle with </a:t>
            </a:r>
            <a:r>
              <a:rPr lang="en-US" dirty="0" smtClean="0">
                <a:solidFill>
                  <a:srgbClr val="FF0000"/>
                </a:solidFill>
              </a:rPr>
              <a:t>terminology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(metaphor, simile, etc.) study these as much as possible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you struggle with </a:t>
            </a:r>
            <a:r>
              <a:rPr lang="en-US" dirty="0" smtClean="0">
                <a:solidFill>
                  <a:srgbClr val="FF0000"/>
                </a:solidFill>
              </a:rPr>
              <a:t>poetry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figure out strategies to help you understand it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not expect this class to be able to cover ALL areas of need for EVERY student, some of the work has to be done on your own – sorry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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ALWAYS work on these goals!!!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042275" cy="1087437"/>
          </a:xfrm>
        </p:spPr>
        <p:txBody>
          <a:bodyPr/>
          <a:lstStyle/>
          <a:p>
            <a:r>
              <a:rPr lang="en-US" sz="3500" smtClean="0"/>
              <a:t>Multiple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67600" cy="4541838"/>
          </a:xfrm>
        </p:spPr>
        <p:txBody>
          <a:bodyPr>
            <a:normAutofit/>
          </a:bodyPr>
          <a:lstStyle/>
          <a:p>
            <a:r>
              <a:rPr lang="en-US" dirty="0" smtClean="0"/>
              <a:t>First and foremost, the </a:t>
            </a:r>
            <a:r>
              <a:rPr lang="en-US" b="1" u="sng" dirty="0" smtClean="0"/>
              <a:t>BEST</a:t>
            </a:r>
            <a:r>
              <a:rPr lang="en-US" dirty="0" smtClean="0"/>
              <a:t> way to improve your ability to read is to actually read </a:t>
            </a:r>
            <a:r>
              <a:rPr lang="en-US" sz="1800" dirty="0" smtClean="0"/>
              <a:t>(I know! That’s a </a:t>
            </a:r>
            <a:r>
              <a:rPr lang="en-US" sz="1800" i="1" dirty="0" smtClean="0"/>
              <a:t>novel</a:t>
            </a:r>
            <a:r>
              <a:rPr lang="en-US" sz="1800" dirty="0" smtClean="0"/>
              <a:t> idea…get it?</a:t>
            </a:r>
            <a:r>
              <a:rPr lang="en-US" sz="1800" dirty="0" smtClean="0"/>
              <a:t>)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Multiple choice questions are generally structured in a specific pattern</a:t>
            </a:r>
          </a:p>
          <a:p>
            <a:pPr lvl="1"/>
            <a:r>
              <a:rPr lang="en-US" dirty="0" smtClean="0"/>
              <a:t>Two of the four answers are usually easily identifiable as incorrect</a:t>
            </a:r>
          </a:p>
          <a:p>
            <a:pPr lvl="1"/>
            <a:r>
              <a:rPr lang="en-US" dirty="0" smtClean="0"/>
              <a:t>One answer is the best of the four</a:t>
            </a:r>
          </a:p>
          <a:p>
            <a:pPr lvl="1"/>
            <a:r>
              <a:rPr lang="en-US" dirty="0" smtClean="0"/>
              <a:t>One answer is created to be a distracter – it is an answer that may seem right, but is not the best answer for the question</a:t>
            </a:r>
          </a:p>
          <a:p>
            <a:pPr lvl="1">
              <a:buFont typeface="Rage Italic" pitchFamily="66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838200" y="381000"/>
            <a:ext cx="7467600" cy="6019800"/>
          </a:xfrm>
        </p:spPr>
        <p:txBody>
          <a:bodyPr/>
          <a:lstStyle/>
          <a:p>
            <a:r>
              <a:rPr lang="en-US" smtClean="0"/>
              <a:t>Strategies for answering multiple choice</a:t>
            </a:r>
          </a:p>
          <a:p>
            <a:pPr lvl="1"/>
            <a:r>
              <a:rPr lang="en-US" smtClean="0"/>
              <a:t>Cover up the options and try to answer the question before reading the options given – then, if one answer matches your initial answer, chances are that’s the correct one</a:t>
            </a:r>
          </a:p>
          <a:p>
            <a:pPr lvl="1"/>
            <a:r>
              <a:rPr lang="en-US" smtClean="0"/>
              <a:t>Identify the key words/terms in the stem of the question</a:t>
            </a:r>
          </a:p>
          <a:p>
            <a:pPr lvl="2"/>
            <a:r>
              <a:rPr lang="en-US" smtClean="0"/>
              <a:t>“’The loon has left its voice’ (line 1) implies that the loon’s song” - key words?</a:t>
            </a:r>
          </a:p>
          <a:p>
            <a:pPr lvl="2"/>
            <a:r>
              <a:rPr lang="en-US" smtClean="0"/>
              <a:t>“The impression most clearly expressed in lines 6 to 10 is of the”</a:t>
            </a:r>
          </a:p>
          <a:p>
            <a:pPr lvl="2"/>
            <a:r>
              <a:rPr lang="en-US" smtClean="0"/>
              <a:t>“In the context of the stanza, the verb ‘empty’ (line 11) means to”</a:t>
            </a:r>
          </a:p>
          <a:p>
            <a:pPr lvl="2"/>
            <a:r>
              <a:rPr lang="en-US" smtClean="0"/>
              <a:t>“The simile ‘like five white cups’ (line 13) refers to”</a:t>
            </a:r>
          </a:p>
          <a:p>
            <a:pPr lvl="2"/>
            <a:r>
              <a:rPr lang="en-US" smtClean="0"/>
              <a:t>“The image of a nest in a white cup (lines 11 to 14) is a metaphor for the” 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467600" cy="5715000"/>
          </a:xfrm>
        </p:spPr>
        <p:txBody>
          <a:bodyPr rtlCol="0">
            <a:normAutofit/>
          </a:bodyPr>
          <a:lstStyle/>
          <a:p>
            <a:pPr marL="557784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 the questions before reading the selection</a:t>
            </a:r>
          </a:p>
          <a:p>
            <a:pPr marL="822960" lvl="2" indent="-18288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Acts as a primer for your brain – a signal of things to look for while you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</a:t>
            </a:r>
          </a:p>
          <a:p>
            <a:pPr marL="557784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Answer the questions in order</a:t>
            </a:r>
          </a:p>
          <a:p>
            <a:pPr marL="822960" lvl="2" indent="-18288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are structured in a specific order</a:t>
            </a:r>
          </a:p>
          <a:p>
            <a:pPr marL="822960" lvl="2" indent="-18288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first few questions will clue you in to the bigger ideas in the reading selection</a:t>
            </a:r>
          </a:p>
          <a:p>
            <a:pPr marL="822960" lvl="2" indent="-18288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remaining questions are usually based on those ideas targeted in the first few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</a:t>
            </a:r>
          </a:p>
          <a:p>
            <a:pPr marL="557784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Reread the citation (line # to #) as well as the surrounding text</a:t>
            </a:r>
          </a:p>
          <a:p>
            <a:pPr marL="557784"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you struggle with a question, leave it and come back to it later – do not spend 20 minutes exhausting your brain and getting frustrated, it will negatively impact the rest of your exam</a:t>
            </a:r>
          </a:p>
          <a:p>
            <a:pPr marL="640080" lvl="2" indent="0" fontAlgn="auto">
              <a:spcAft>
                <a:spcPts val="0"/>
              </a:spcAft>
              <a:buFont typeface="Rage Italic" pitchFamily="66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827088" y="476250"/>
            <a:ext cx="7467600" cy="5608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000" smtClean="0"/>
              <a:t>Read </a:t>
            </a:r>
            <a:r>
              <a:rPr lang="en-CA" sz="2000" b="1" u="sng" smtClean="0"/>
              <a:t>ALL</a:t>
            </a:r>
            <a:r>
              <a:rPr lang="en-CA" sz="2000" smtClean="0"/>
              <a:t> aspects of the text:</a:t>
            </a:r>
          </a:p>
          <a:p>
            <a:pPr lvl="1">
              <a:lnSpc>
                <a:spcPct val="90000"/>
              </a:lnSpc>
            </a:pPr>
            <a:r>
              <a:rPr lang="en-CA" sz="2000" smtClean="0"/>
              <a:t>Title (…seriously) – usually the title of a work speaks to important symbolic or thematic concepts developed in the texts</a:t>
            </a:r>
          </a:p>
          <a:p>
            <a:pPr lvl="1">
              <a:lnSpc>
                <a:spcPct val="90000"/>
              </a:lnSpc>
            </a:pPr>
            <a:r>
              <a:rPr lang="en-CA" sz="2000" smtClean="0"/>
              <a:t>Preamble – the (usually italicized) paragraph or chunk of text found just before or after the title that is not IN the reading selection, but is ABOUT the reading selection</a:t>
            </a:r>
          </a:p>
          <a:p>
            <a:pPr lvl="1">
              <a:lnSpc>
                <a:spcPct val="90000"/>
              </a:lnSpc>
            </a:pPr>
            <a:r>
              <a:rPr lang="en-CA" sz="2000" smtClean="0"/>
              <a:t>Stage directions in dramatic pieces – this includes anything about what the character does, how a character speaks, how the set is established, entrances, exits, sound effects, etc.</a:t>
            </a:r>
          </a:p>
          <a:p>
            <a:pPr lvl="1">
              <a:lnSpc>
                <a:spcPct val="90000"/>
              </a:lnSpc>
            </a:pPr>
            <a:r>
              <a:rPr lang="en-CA" sz="2000" smtClean="0"/>
              <a:t>Footnotes, endnotes, etc. – any explanations made at the bottom or in the margins of the page that relate to parts of the text</a:t>
            </a:r>
          </a:p>
          <a:p>
            <a:pPr lvl="1">
              <a:lnSpc>
                <a:spcPct val="90000"/>
              </a:lnSpc>
            </a:pPr>
            <a:r>
              <a:rPr lang="en-CA" sz="2000" smtClean="0"/>
              <a:t>Visuals that accompany the text and any captions that accompany or modify the visuals</a:t>
            </a:r>
          </a:p>
          <a:p>
            <a:pPr>
              <a:lnSpc>
                <a:spcPct val="90000"/>
              </a:lnSpc>
            </a:pPr>
            <a:r>
              <a:rPr lang="en-CA" sz="2000" smtClean="0"/>
              <a:t>GUARANTEED you will get somewhere in the ballpark of 5-10 questions asked specifically about the supplementary information included with the actual text</a:t>
            </a:r>
          </a:p>
          <a:p>
            <a:pPr lvl="1">
              <a:lnSpc>
                <a:spcPct val="90000"/>
              </a:lnSpc>
              <a:buFont typeface="Rage Italic" pitchFamily="66" charset="0"/>
              <a:buNone/>
            </a:pPr>
            <a:endParaRPr lang="en-CA" sz="20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102</TotalTime>
  <Words>764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Sketchbook</vt:lpstr>
      <vt:lpstr>Reading Comprehension</vt:lpstr>
      <vt:lpstr>Analysis</vt:lpstr>
      <vt:lpstr>Slide 3</vt:lpstr>
      <vt:lpstr>Goal-setting</vt:lpstr>
      <vt:lpstr>Multiple Choice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</dc:title>
  <dc:creator>Melissa Gullage</dc:creator>
  <cp:lastModifiedBy>Pamela Hunnisett</cp:lastModifiedBy>
  <cp:revision>15</cp:revision>
  <dcterms:created xsi:type="dcterms:W3CDTF">2012-01-13T04:58:03Z</dcterms:created>
  <dcterms:modified xsi:type="dcterms:W3CDTF">2012-01-13T05:03:29Z</dcterms:modified>
</cp:coreProperties>
</file>