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Override PartName="/ppt/notesSlides/notesSlide16.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s/slide17.xml" ContentType="application/vnd.openxmlformats-officedocument.presentationml.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93" r:id="rId1"/>
  </p:sldMasterIdLst>
  <p:notesMasterIdLst>
    <p:notesMasterId r:id="rId21"/>
  </p:notesMasterIdLst>
  <p:sldIdLst>
    <p:sldId id="256" r:id="rId2"/>
    <p:sldId id="258" r:id="rId3"/>
    <p:sldId id="278" r:id="rId4"/>
    <p:sldId id="257" r:id="rId5"/>
    <p:sldId id="259" r:id="rId6"/>
    <p:sldId id="261" r:id="rId7"/>
    <p:sldId id="262" r:id="rId8"/>
    <p:sldId id="263" r:id="rId9"/>
    <p:sldId id="264" r:id="rId10"/>
    <p:sldId id="265" r:id="rId11"/>
    <p:sldId id="266" r:id="rId12"/>
    <p:sldId id="267" r:id="rId13"/>
    <p:sldId id="268" r:id="rId14"/>
    <p:sldId id="269" r:id="rId15"/>
    <p:sldId id="270" r:id="rId16"/>
    <p:sldId id="275"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13" d="100"/>
          <a:sy n="113" d="100"/>
        </p:scale>
        <p:origin x="-752"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8D03F6-EE46-427F-A62F-D3E24AD9046A}" type="datetimeFigureOut">
              <a:rPr lang="en-US" smtClean="0"/>
              <a:pPr/>
              <a:t>1/11/12</a:t>
            </a:fld>
            <a:endParaRPr lang="en-C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2142FB-34FF-4139-9941-052C9EC97FB6}" type="slidenum">
              <a:rPr lang="en-CA" smtClean="0"/>
              <a:pPr/>
              <a:t>‹#›</a:t>
            </a:fld>
            <a:endParaRPr lang="en-CA"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12142FB-34FF-4139-9941-052C9EC97FB6}" type="slidenum">
              <a:rPr lang="en-CA" smtClean="0"/>
              <a:pPr/>
              <a:t>1</a:t>
            </a:fld>
            <a:endParaRPr lang="en-CA"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12142FB-34FF-4139-9941-052C9EC97FB6}" type="slidenum">
              <a:rPr lang="en-CA" smtClean="0"/>
              <a:pPr/>
              <a:t>10</a:t>
            </a:fld>
            <a:endParaRPr lang="en-CA"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12142FB-34FF-4139-9941-052C9EC97FB6}" type="slidenum">
              <a:rPr lang="en-CA" smtClean="0"/>
              <a:pPr/>
              <a:t>11</a:t>
            </a:fld>
            <a:endParaRPr lang="en-CA"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12142FB-34FF-4139-9941-052C9EC97FB6}" type="slidenum">
              <a:rPr lang="en-CA" smtClean="0"/>
              <a:pPr/>
              <a:t>12</a:t>
            </a:fld>
            <a:endParaRPr lang="en-CA"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12142FB-34FF-4139-9941-052C9EC97FB6}" type="slidenum">
              <a:rPr lang="en-CA" smtClean="0"/>
              <a:pPr/>
              <a:t>13</a:t>
            </a:fld>
            <a:endParaRPr lang="en-CA"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12142FB-34FF-4139-9941-052C9EC97FB6}" type="slidenum">
              <a:rPr lang="en-CA" smtClean="0"/>
              <a:pPr/>
              <a:t>14</a:t>
            </a:fld>
            <a:endParaRPr lang="en-CA"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12142FB-34FF-4139-9941-052C9EC97FB6}" type="slidenum">
              <a:rPr lang="en-CA" smtClean="0"/>
              <a:pPr/>
              <a:t>15</a:t>
            </a:fld>
            <a:endParaRPr lang="en-CA"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12142FB-34FF-4139-9941-052C9EC97FB6}" type="slidenum">
              <a:rPr lang="en-CA" smtClean="0"/>
              <a:pPr/>
              <a:t>16</a:t>
            </a:fld>
            <a:endParaRPr lang="en-CA"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12142FB-34FF-4139-9941-052C9EC97FB6}" type="slidenum">
              <a:rPr lang="en-CA" smtClean="0"/>
              <a:pPr/>
              <a:t>17</a:t>
            </a:fld>
            <a:endParaRPr lang="en-CA"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12142FB-34FF-4139-9941-052C9EC97FB6}" type="slidenum">
              <a:rPr lang="en-CA" smtClean="0"/>
              <a:pPr/>
              <a:t>18</a:t>
            </a:fld>
            <a:endParaRPr lang="en-CA"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12142FB-34FF-4139-9941-052C9EC97FB6}" type="slidenum">
              <a:rPr lang="en-CA" smtClean="0"/>
              <a:pPr/>
              <a:t>19</a:t>
            </a:fld>
            <a:endParaRPr lang="en-CA"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12142FB-34FF-4139-9941-052C9EC97FB6}" type="slidenum">
              <a:rPr lang="en-CA" smtClean="0"/>
              <a:pPr/>
              <a:t>2</a:t>
            </a:fld>
            <a:endParaRPr lang="en-CA"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12142FB-34FF-4139-9941-052C9EC97FB6}" type="slidenum">
              <a:rPr lang="en-CA" smtClean="0"/>
              <a:pPr/>
              <a:t>3</a:t>
            </a:fld>
            <a:endParaRPr lang="en-CA"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12142FB-34FF-4139-9941-052C9EC97FB6}" type="slidenum">
              <a:rPr lang="en-CA" smtClean="0"/>
              <a:pPr/>
              <a:t>4</a:t>
            </a:fld>
            <a:endParaRPr lang="en-CA"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12142FB-34FF-4139-9941-052C9EC97FB6}" type="slidenum">
              <a:rPr lang="en-CA" smtClean="0"/>
              <a:pPr/>
              <a:t>5</a:t>
            </a:fld>
            <a:endParaRPr lang="en-CA"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12142FB-34FF-4139-9941-052C9EC97FB6}" type="slidenum">
              <a:rPr lang="en-CA" smtClean="0"/>
              <a:pPr/>
              <a:t>6</a:t>
            </a:fld>
            <a:endParaRPr lang="en-CA"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12142FB-34FF-4139-9941-052C9EC97FB6}" type="slidenum">
              <a:rPr lang="en-CA" smtClean="0"/>
              <a:pPr/>
              <a:t>7</a:t>
            </a:fld>
            <a:endParaRPr lang="en-CA"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12142FB-34FF-4139-9941-052C9EC97FB6}" type="slidenum">
              <a:rPr lang="en-CA" smtClean="0"/>
              <a:pPr/>
              <a:t>8</a:t>
            </a:fld>
            <a:endParaRPr lang="en-CA"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12142FB-34FF-4139-9941-052C9EC97FB6}" type="slidenum">
              <a:rPr lang="en-CA" smtClean="0"/>
              <a:pPr/>
              <a:t>9</a:t>
            </a:fld>
            <a:endParaRPr lang="en-CA"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CA" smtClean="0"/>
              <a:t>Click to edit Master subtitle style</a:t>
            </a:r>
            <a:endParaRPr kumimoji="0" lang="en-US"/>
          </a:p>
        </p:txBody>
      </p:sp>
      <p:sp>
        <p:nvSpPr>
          <p:cNvPr id="28" name="Date Placeholder 27"/>
          <p:cNvSpPr>
            <a:spLocks noGrp="1"/>
          </p:cNvSpPr>
          <p:nvPr>
            <p:ph type="dt" sz="half" idx="10"/>
          </p:nvPr>
        </p:nvSpPr>
        <p:spPr/>
        <p:txBody>
          <a:bodyPr/>
          <a:lstStyle/>
          <a:p>
            <a:fld id="{1781988F-CD56-4CC8-8C60-E3651ED8413C}" type="datetimeFigureOut">
              <a:rPr lang="en-US" smtClean="0"/>
              <a:pPr/>
              <a:t>1/11/12</a:t>
            </a:fld>
            <a:endParaRPr lang="en-CA" dirty="0"/>
          </a:p>
        </p:txBody>
      </p:sp>
      <p:sp>
        <p:nvSpPr>
          <p:cNvPr id="17" name="Footer Placeholder 16"/>
          <p:cNvSpPr>
            <a:spLocks noGrp="1"/>
          </p:cNvSpPr>
          <p:nvPr>
            <p:ph type="ftr" sz="quarter" idx="11"/>
          </p:nvPr>
        </p:nvSpPr>
        <p:spPr/>
        <p:txBody>
          <a:bodyPr/>
          <a:lstStyle/>
          <a:p>
            <a:endParaRPr lang="en-CA"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1974DF9-AD47-4691-BA21-BBFCE3637A9A}" type="slidenum">
              <a:rPr kumimoji="0" lang="en-US" smtClean="0"/>
              <a:pPr/>
              <a:t>‹#›</a:t>
            </a:fld>
            <a:endParaRPr kumimoji="0"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CA"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CA"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4" name="Date Placeholder 3"/>
          <p:cNvSpPr>
            <a:spLocks noGrp="1"/>
          </p:cNvSpPr>
          <p:nvPr>
            <p:ph type="dt" sz="half" idx="10"/>
          </p:nvPr>
        </p:nvSpPr>
        <p:spPr/>
        <p:txBody>
          <a:bodyPr/>
          <a:lstStyle/>
          <a:p>
            <a:fld id="{1781988F-CD56-4CC8-8C60-E3651ED8413C}" type="datetimeFigureOut">
              <a:rPr lang="en-US" smtClean="0"/>
              <a:pPr/>
              <a:t>1/11/12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3A2BCC19-4A61-453C-9196-6902B5E24C72}" type="slidenum">
              <a:rPr lang="en-CA" smtClean="0"/>
              <a:pPr/>
              <a:t>‹#›</a:t>
            </a:fld>
            <a:endParaRPr lang="en-CA"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3A2BCC19-4A61-453C-9196-6902B5E24C72}" type="slidenum">
              <a:rPr lang="en-CA" smtClean="0"/>
              <a:pPr/>
              <a:t>‹#›</a:t>
            </a:fld>
            <a:endParaRPr lang="en-CA"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4" name="Date Placeholder 3"/>
          <p:cNvSpPr>
            <a:spLocks noGrp="1"/>
          </p:cNvSpPr>
          <p:nvPr>
            <p:ph type="dt" sz="half" idx="10"/>
          </p:nvPr>
        </p:nvSpPr>
        <p:spPr/>
        <p:txBody>
          <a:bodyPr/>
          <a:lstStyle/>
          <a:p>
            <a:fld id="{1781988F-CD56-4CC8-8C60-E3651ED8413C}" type="datetimeFigureOut">
              <a:rPr lang="en-US" smtClean="0"/>
              <a:pPr/>
              <a:t>1/11/12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CA"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CA" smtClean="0"/>
              <a:t>Click to edit Master title style</a:t>
            </a:r>
            <a:endParaRPr kumimoji="0" lang="en-US"/>
          </a:p>
        </p:txBody>
      </p:sp>
      <p:sp>
        <p:nvSpPr>
          <p:cNvPr id="4" name="Date Placeholder 3"/>
          <p:cNvSpPr>
            <a:spLocks noGrp="1"/>
          </p:cNvSpPr>
          <p:nvPr>
            <p:ph type="dt" sz="half" idx="10"/>
          </p:nvPr>
        </p:nvSpPr>
        <p:spPr/>
        <p:txBody>
          <a:bodyPr/>
          <a:lstStyle/>
          <a:p>
            <a:fld id="{1781988F-CD56-4CC8-8C60-E3651ED8413C}" type="datetimeFigureOut">
              <a:rPr lang="en-US" smtClean="0"/>
              <a:pPr/>
              <a:t>1/11/12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a:xfrm>
            <a:off x="4361688" y="1026372"/>
            <a:ext cx="457200" cy="441325"/>
          </a:xfrm>
        </p:spPr>
        <p:txBody>
          <a:bodyPr/>
          <a:lstStyle/>
          <a:p>
            <a:fld id="{3A2BCC19-4A61-453C-9196-6902B5E24C72}" type="slidenum">
              <a:rPr lang="en-CA" smtClean="0"/>
              <a:pPr/>
              <a:t>‹#›</a:t>
            </a:fld>
            <a:endParaRPr lang="en-CA"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CA"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CA" dirty="0"/>
          </a:p>
        </p:txBody>
      </p:sp>
      <p:sp>
        <p:nvSpPr>
          <p:cNvPr id="4" name="Date Placeholder 3"/>
          <p:cNvSpPr>
            <a:spLocks noGrp="1"/>
          </p:cNvSpPr>
          <p:nvPr>
            <p:ph type="dt" sz="half" idx="10"/>
          </p:nvPr>
        </p:nvSpPr>
        <p:spPr/>
        <p:txBody>
          <a:bodyPr/>
          <a:lstStyle/>
          <a:p>
            <a:fld id="{1781988F-CD56-4CC8-8C60-E3651ED8413C}" type="datetimeFigureOut">
              <a:rPr lang="en-US" smtClean="0"/>
              <a:pPr/>
              <a:t>1/11/12</a:t>
            </a:fld>
            <a:endParaRPr lang="en-CA"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A2BCC19-4A61-453C-9196-6902B5E24C72}" type="slidenum">
              <a:rPr lang="en-CA" smtClean="0"/>
              <a:pPr/>
              <a:t>‹#›</a:t>
            </a:fld>
            <a:endParaRPr lang="en-CA"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CA"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CA"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781988F-CD56-4CC8-8C60-E3651ED8413C}" type="datetimeFigureOut">
              <a:rPr lang="en-US" smtClean="0"/>
              <a:pPr/>
              <a:t>1/11/12</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3A2BCC19-4A61-453C-9196-6902B5E24C72}" type="slidenum">
              <a:rPr lang="en-CA" smtClean="0"/>
              <a:pPr/>
              <a:t>‹#›</a:t>
            </a:fld>
            <a:endParaRPr lang="en-CA"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CA"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CA" smtClean="0"/>
              <a:t>Click to edit Master text styles</a:t>
            </a:r>
          </a:p>
        </p:txBody>
      </p:sp>
      <p:sp>
        <p:nvSpPr>
          <p:cNvPr id="7" name="Date Placeholder 6"/>
          <p:cNvSpPr>
            <a:spLocks noGrp="1"/>
          </p:cNvSpPr>
          <p:nvPr>
            <p:ph type="dt" sz="half" idx="10"/>
          </p:nvPr>
        </p:nvSpPr>
        <p:spPr/>
        <p:txBody>
          <a:bodyPr/>
          <a:lstStyle/>
          <a:p>
            <a:fld id="{1781988F-CD56-4CC8-8C60-E3651ED8413C}" type="datetimeFigureOut">
              <a:rPr lang="en-US" smtClean="0"/>
              <a:pPr/>
              <a:t>1/11/12</a:t>
            </a:fld>
            <a:endParaRPr lang="en-CA" dirty="0"/>
          </a:p>
        </p:txBody>
      </p:sp>
      <p:sp>
        <p:nvSpPr>
          <p:cNvPr id="8" name="Footer Placeholder 7"/>
          <p:cNvSpPr>
            <a:spLocks noGrp="1"/>
          </p:cNvSpPr>
          <p:nvPr>
            <p:ph type="ftr" sz="quarter" idx="11"/>
          </p:nvPr>
        </p:nvSpPr>
        <p:spPr>
          <a:xfrm>
            <a:off x="304800" y="6409944"/>
            <a:ext cx="3581400" cy="365760"/>
          </a:xfrm>
        </p:spPr>
        <p:txBody>
          <a:bodyPr/>
          <a:lstStyle/>
          <a:p>
            <a:endParaRPr lang="en-CA"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A2BCC19-4A61-453C-9196-6902B5E24C72}" type="slidenum">
              <a:rPr lang="en-CA" smtClean="0"/>
              <a:pPr/>
              <a:t>‹#›</a:t>
            </a:fld>
            <a:endParaRPr lang="en-CA" dirty="0"/>
          </a:p>
        </p:txBody>
      </p:sp>
      <p:sp>
        <p:nvSpPr>
          <p:cNvPr id="23" name="Title 22"/>
          <p:cNvSpPr>
            <a:spLocks noGrp="1"/>
          </p:cNvSpPr>
          <p:nvPr>
            <p:ph type="title"/>
          </p:nvPr>
        </p:nvSpPr>
        <p:spPr/>
        <p:txBody>
          <a:bodyPr rtlCol="0" anchor="b" anchorCtr="0"/>
          <a:lstStyle/>
          <a:p>
            <a:r>
              <a:rPr kumimoji="0" lang="en-CA"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CA" smtClean="0"/>
              <a:t>Click to edit Master title style</a:t>
            </a:r>
            <a:endParaRPr kumimoji="0" lang="en-US"/>
          </a:p>
        </p:txBody>
      </p:sp>
      <p:sp>
        <p:nvSpPr>
          <p:cNvPr id="3" name="Date Placeholder 2"/>
          <p:cNvSpPr>
            <a:spLocks noGrp="1"/>
          </p:cNvSpPr>
          <p:nvPr>
            <p:ph type="dt" sz="half" idx="10"/>
          </p:nvPr>
        </p:nvSpPr>
        <p:spPr/>
        <p:txBody>
          <a:bodyPr/>
          <a:lstStyle/>
          <a:p>
            <a:fld id="{1781988F-CD56-4CC8-8C60-E3651ED8413C}" type="datetimeFigureOut">
              <a:rPr lang="en-US" smtClean="0"/>
              <a:pPr/>
              <a:t>1/11/12</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a:xfrm>
            <a:off x="4343400" y="1036020"/>
            <a:ext cx="457200" cy="441325"/>
          </a:xfrm>
        </p:spPr>
        <p:txBody>
          <a:bodyPr/>
          <a:lstStyle/>
          <a:p>
            <a:fld id="{3A2BCC19-4A61-453C-9196-6902B5E24C72}" type="slidenum">
              <a:rPr lang="en-CA" smtClean="0"/>
              <a:pPr/>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781988F-CD56-4CC8-8C60-E3651ED8413C}" type="datetimeFigureOut">
              <a:rPr lang="en-US" smtClean="0"/>
              <a:pPr/>
              <a:t>1/11/12</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A2BCC19-4A61-453C-9196-6902B5E24C72}" type="slidenum">
              <a:rPr lang="en-CA" smtClean="0"/>
              <a:pPr/>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CA"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CA"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1974DF9-AD47-4691-BA21-BBFCE3637A9A}" type="slidenum">
              <a:rPr kumimoji="0" lang="en-US" smtClean="0"/>
              <a:pPr/>
              <a:t>‹#›</a:t>
            </a:fld>
            <a:endParaRPr kumimoji="0"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781988F-CD56-4CC8-8C60-E3651ED8413C}" type="datetimeFigureOut">
              <a:rPr lang="en-US" smtClean="0"/>
              <a:pPr/>
              <a:t>1/11/12</a:t>
            </a:fld>
            <a:endParaRPr lang="en-CA" dirty="0"/>
          </a:p>
        </p:txBody>
      </p:sp>
      <p:sp>
        <p:nvSpPr>
          <p:cNvPr id="6" name="Footer Placeholder 5"/>
          <p:cNvSpPr>
            <a:spLocks noGrp="1"/>
          </p:cNvSpPr>
          <p:nvPr>
            <p:ph type="ftr" sz="quarter" idx="11"/>
          </p:nvPr>
        </p:nvSpPr>
        <p:spPr>
          <a:xfrm>
            <a:off x="301752" y="6410848"/>
            <a:ext cx="3383280" cy="365760"/>
          </a:xfrm>
        </p:spPr>
        <p:txBody>
          <a:bodyPr/>
          <a:lstStyle/>
          <a:p>
            <a:endParaRPr lang="en-CA"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3A2BCC19-4A61-453C-9196-6902B5E24C72}" type="slidenum">
              <a:rPr lang="en-CA" smtClean="0"/>
              <a:pPr/>
              <a:t>‹#›</a:t>
            </a:fld>
            <a:endParaRPr lang="en-CA"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CA"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CA"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CA"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781988F-CD56-4CC8-8C60-E3651ED8413C}" type="datetimeFigureOut">
              <a:rPr lang="en-US" smtClean="0"/>
              <a:pPr/>
              <a:t>1/11/12</a:t>
            </a:fld>
            <a:endParaRPr lang="en-CA" dirty="0"/>
          </a:p>
        </p:txBody>
      </p:sp>
      <p:sp>
        <p:nvSpPr>
          <p:cNvPr id="6" name="Footer Placeholder 5"/>
          <p:cNvSpPr>
            <a:spLocks noGrp="1"/>
          </p:cNvSpPr>
          <p:nvPr>
            <p:ph type="ftr" sz="quarter" idx="11"/>
          </p:nvPr>
        </p:nvSpPr>
        <p:spPr>
          <a:xfrm>
            <a:off x="301752" y="6410848"/>
            <a:ext cx="3584448" cy="365760"/>
          </a:xfrm>
        </p:spPr>
        <p:txBody>
          <a:bodyPr/>
          <a:lstStyle/>
          <a:p>
            <a:endParaRPr lang="en-CA"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781988F-CD56-4CC8-8C60-E3651ED8413C}" type="datetimeFigureOut">
              <a:rPr lang="en-US" smtClean="0"/>
              <a:pPr/>
              <a:t>1/11/12</a:t>
            </a:fld>
            <a:endParaRPr lang="en-CA"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CA"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A2BCC19-4A61-453C-9196-6902B5E24C72}" type="slidenum">
              <a:rPr lang="en-CA" smtClean="0"/>
              <a:pPr/>
              <a:t>‹#›</a:t>
            </a:fld>
            <a:endParaRPr lang="en-CA"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CA"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CA" smtClean="0"/>
              <a:t>Click to edit Master text styles</a:t>
            </a:r>
          </a:p>
          <a:p>
            <a:pPr lvl="1" eaLnBrk="1" latinLnBrk="0" hangingPunct="1"/>
            <a:r>
              <a:rPr kumimoji="0" lang="en-CA" smtClean="0"/>
              <a:t>Second level</a:t>
            </a:r>
          </a:p>
          <a:p>
            <a:pPr lvl="2" eaLnBrk="1" latinLnBrk="0" hangingPunct="1"/>
            <a:r>
              <a:rPr kumimoji="0" lang="en-CA" smtClean="0"/>
              <a:t>Third level</a:t>
            </a:r>
          </a:p>
          <a:p>
            <a:pPr lvl="3" eaLnBrk="1" latinLnBrk="0" hangingPunct="1"/>
            <a:r>
              <a:rPr kumimoji="0" lang="en-CA" smtClean="0"/>
              <a:t>Fourth level</a:t>
            </a:r>
          </a:p>
          <a:p>
            <a:pPr lvl="4" eaLnBrk="1" latinLnBrk="0" hangingPunct="1"/>
            <a:r>
              <a:rPr kumimoji="0" lang="en-CA"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CA" dirty="0" smtClean="0"/>
              <a:t>DIPLOMA PREP</a:t>
            </a:r>
            <a:endParaRPr lang="en-CA" dirty="0"/>
          </a:p>
        </p:txBody>
      </p:sp>
      <p:sp>
        <p:nvSpPr>
          <p:cNvPr id="2" name="Title 1"/>
          <p:cNvSpPr>
            <a:spLocks noGrp="1"/>
          </p:cNvSpPr>
          <p:nvPr>
            <p:ph type="ctrTitle"/>
          </p:nvPr>
        </p:nvSpPr>
        <p:spPr/>
        <p:txBody>
          <a:bodyPr>
            <a:normAutofit/>
          </a:bodyPr>
          <a:lstStyle/>
          <a:p>
            <a:r>
              <a:rPr lang="en-CA" dirty="0" smtClean="0"/>
              <a:t>Reading </a:t>
            </a:r>
            <a:r>
              <a:rPr lang="en-CA" dirty="0"/>
              <a:t>C</a:t>
            </a:r>
            <a:r>
              <a:rPr lang="en-CA" dirty="0" smtClean="0"/>
              <a:t>omprehension Strategies</a:t>
            </a:r>
            <a:endParaRPr lang="en-CA"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Test Taking Strategies cont.</a:t>
            </a:r>
            <a:endParaRPr lang="en-CA" dirty="0"/>
          </a:p>
        </p:txBody>
      </p:sp>
      <p:sp>
        <p:nvSpPr>
          <p:cNvPr id="3" name="Content Placeholder 2"/>
          <p:cNvSpPr>
            <a:spLocks noGrp="1"/>
          </p:cNvSpPr>
          <p:nvPr>
            <p:ph sz="quarter" idx="1"/>
          </p:nvPr>
        </p:nvSpPr>
        <p:spPr/>
        <p:txBody>
          <a:bodyPr>
            <a:normAutofit fontScale="92500"/>
          </a:bodyPr>
          <a:lstStyle/>
          <a:p>
            <a:r>
              <a:rPr lang="en-CA" dirty="0" smtClean="0"/>
              <a:t>Have students complete the questions in the </a:t>
            </a:r>
            <a:r>
              <a:rPr lang="en-CA" b="1" dirty="0" smtClean="0"/>
              <a:t>order</a:t>
            </a:r>
            <a:r>
              <a:rPr lang="en-CA" dirty="0" smtClean="0"/>
              <a:t> that they appear in the question series.  They have been developed to increase in difficulty with each question;  therefore, more accessible questions are at the beginning.  </a:t>
            </a:r>
            <a:endParaRPr lang="en-CA" dirty="0"/>
          </a:p>
          <a:p>
            <a:r>
              <a:rPr lang="en-CA" dirty="0" smtClean="0"/>
              <a:t>Also, upon concluding the section of questions, students should be able to see a </a:t>
            </a:r>
            <a:r>
              <a:rPr lang="en-CA" b="1" dirty="0" smtClean="0"/>
              <a:t>consistency </a:t>
            </a:r>
            <a:r>
              <a:rPr lang="en-CA" dirty="0" smtClean="0"/>
              <a:t>between all of their answers.  If an answer is inconsistent with others, they should review and ensure their choice is the best alternative.  Like in literature, </a:t>
            </a:r>
            <a:r>
              <a:rPr lang="en-CA" b="1" dirty="0" smtClean="0"/>
              <a:t>artistic unity </a:t>
            </a:r>
            <a:r>
              <a:rPr lang="en-CA" dirty="0" smtClean="0"/>
              <a:t>will be demonstrated through the questions and answers as well.  </a:t>
            </a:r>
          </a:p>
          <a:p>
            <a:endParaRPr lang="en-CA"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Test Taking Strategies cont.</a:t>
            </a:r>
            <a:endParaRPr lang="en-CA" dirty="0"/>
          </a:p>
        </p:txBody>
      </p:sp>
      <p:sp>
        <p:nvSpPr>
          <p:cNvPr id="3" name="Content Placeholder 2"/>
          <p:cNvSpPr>
            <a:spLocks noGrp="1"/>
          </p:cNvSpPr>
          <p:nvPr>
            <p:ph sz="quarter" idx="1"/>
          </p:nvPr>
        </p:nvSpPr>
        <p:spPr/>
        <p:txBody>
          <a:bodyPr>
            <a:normAutofit fontScale="85000" lnSpcReduction="10000"/>
          </a:bodyPr>
          <a:lstStyle/>
          <a:p>
            <a:r>
              <a:rPr lang="en-CA" dirty="0" smtClean="0"/>
              <a:t>Students must pay attention to </a:t>
            </a:r>
            <a:r>
              <a:rPr lang="en-CA" b="1" dirty="0" smtClean="0"/>
              <a:t>key words or phrases </a:t>
            </a:r>
            <a:r>
              <a:rPr lang="en-CA" dirty="0" smtClean="0"/>
              <a:t>from the question stem.</a:t>
            </a:r>
          </a:p>
          <a:p>
            <a:pPr lvl="1"/>
            <a:r>
              <a:rPr lang="en-CA" dirty="0" smtClean="0"/>
              <a:t>Key words to watch for include:  </a:t>
            </a:r>
            <a:r>
              <a:rPr lang="en-CA" dirty="0" smtClean="0">
                <a:solidFill>
                  <a:srgbClr val="FF0000"/>
                </a:solidFill>
              </a:rPr>
              <a:t>parallel, contrast, contradict, suggest, imply</a:t>
            </a:r>
            <a:r>
              <a:rPr lang="en-CA" dirty="0" smtClean="0"/>
              <a:t>, etc.  These are not always bolded thus can be missed if read quickly or carelessly.	</a:t>
            </a:r>
          </a:p>
          <a:p>
            <a:pPr lvl="2"/>
            <a:r>
              <a:rPr lang="en-CA" dirty="0" smtClean="0"/>
              <a:t>Note:  Test creator’s will create a possible alternative for students</a:t>
            </a:r>
            <a:r>
              <a:rPr lang="en-CA" dirty="0" smtClean="0"/>
              <a:t> who </a:t>
            </a:r>
            <a:r>
              <a:rPr lang="en-CA" dirty="0" smtClean="0"/>
              <a:t>miss or disregard this key word.  Students then believe the answer is obvious – but it is, in fact, obviously wrong upon closer reading.</a:t>
            </a:r>
          </a:p>
          <a:p>
            <a:pPr lvl="3">
              <a:buNone/>
            </a:pPr>
            <a:r>
              <a:rPr lang="en-CA" dirty="0" smtClean="0"/>
              <a:t>Example:</a:t>
            </a:r>
          </a:p>
          <a:p>
            <a:pPr lvl="3"/>
            <a:r>
              <a:rPr lang="en-CA" dirty="0" smtClean="0"/>
              <a:t>The line that </a:t>
            </a:r>
            <a:r>
              <a:rPr lang="en-CA" b="1" dirty="0" smtClean="0">
                <a:solidFill>
                  <a:srgbClr val="0000FF"/>
                </a:solidFill>
              </a:rPr>
              <a:t>most clearly </a:t>
            </a:r>
            <a:r>
              <a:rPr lang="en-CA" dirty="0" smtClean="0">
                <a:solidFill>
                  <a:srgbClr val="FF0000"/>
                </a:solidFill>
              </a:rPr>
              <a:t>contradicts</a:t>
            </a:r>
            <a:r>
              <a:rPr lang="en-CA" dirty="0" smtClean="0"/>
              <a:t> King Philip’s claim that King John has “Cut off the sequence of posterity” (line 15) is</a:t>
            </a:r>
          </a:p>
          <a:p>
            <a:pPr lvl="3"/>
            <a:endParaRPr lang="en-CA" dirty="0"/>
          </a:p>
          <a:p>
            <a:pPr lvl="3">
              <a:buNone/>
            </a:pPr>
            <a:r>
              <a:rPr lang="en-CA" dirty="0" smtClean="0"/>
              <a:t>		a.  “our just and lineal </a:t>
            </a:r>
            <a:r>
              <a:rPr lang="en-CA" dirty="0" smtClean="0"/>
              <a:t>entrance </a:t>
            </a:r>
            <a:r>
              <a:rPr lang="en-CA" dirty="0" smtClean="0"/>
              <a:t>to our own” (line 4)</a:t>
            </a:r>
          </a:p>
          <a:p>
            <a:pPr lvl="3">
              <a:buNone/>
            </a:pPr>
            <a:r>
              <a:rPr lang="en-CA" dirty="0"/>
              <a:t>	</a:t>
            </a:r>
            <a:r>
              <a:rPr lang="en-CA" dirty="0" smtClean="0"/>
              <a:t>	b.  “upon the maiden virtue of the crown” (line 7)</a:t>
            </a:r>
          </a:p>
          <a:p>
            <a:pPr lvl="3">
              <a:buNone/>
            </a:pPr>
            <a:r>
              <a:rPr lang="en-CA" dirty="0"/>
              <a:t>	</a:t>
            </a:r>
            <a:r>
              <a:rPr lang="en-CA" dirty="0" smtClean="0"/>
              <a:t>	c.  “From whom hast thou this great commission, France” (line 29)</a:t>
            </a:r>
          </a:p>
          <a:p>
            <a:pPr lvl="3">
              <a:buNone/>
            </a:pPr>
            <a:r>
              <a:rPr lang="en-CA" dirty="0"/>
              <a:t>	</a:t>
            </a:r>
            <a:r>
              <a:rPr lang="en-CA" dirty="0" smtClean="0"/>
              <a:t>	d.  “Alack, thou dost usurp authority” (line 37)</a:t>
            </a:r>
            <a:endParaRPr lang="en-CA"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Test Taking Strategies cont.</a:t>
            </a:r>
            <a:endParaRPr lang="en-CA" dirty="0"/>
          </a:p>
        </p:txBody>
      </p:sp>
      <p:sp>
        <p:nvSpPr>
          <p:cNvPr id="3" name="Content Placeholder 2"/>
          <p:cNvSpPr>
            <a:spLocks noGrp="1"/>
          </p:cNvSpPr>
          <p:nvPr>
            <p:ph sz="quarter" idx="1"/>
          </p:nvPr>
        </p:nvSpPr>
        <p:spPr/>
        <p:txBody>
          <a:bodyPr/>
          <a:lstStyle/>
          <a:p>
            <a:endParaRPr lang="en-CA" dirty="0" smtClean="0"/>
          </a:p>
          <a:p>
            <a:endParaRPr lang="en-CA" dirty="0" smtClean="0"/>
          </a:p>
          <a:p>
            <a:r>
              <a:rPr lang="en-CA" dirty="0" smtClean="0"/>
              <a:t>When </a:t>
            </a:r>
            <a:r>
              <a:rPr lang="en-CA" dirty="0" smtClean="0"/>
              <a:t>the stem uses words or phrases such as </a:t>
            </a:r>
            <a:r>
              <a:rPr lang="en-CA" dirty="0" smtClean="0">
                <a:solidFill>
                  <a:srgbClr val="FF0000"/>
                </a:solidFill>
              </a:rPr>
              <a:t>best, most clearly, most directly, most strongly</a:t>
            </a:r>
            <a:r>
              <a:rPr lang="en-CA" dirty="0" smtClean="0"/>
              <a:t>, students must discern which choice represents </a:t>
            </a:r>
            <a:r>
              <a:rPr lang="en-CA" b="1" dirty="0" smtClean="0"/>
              <a:t>the greatest amount of truth or validity</a:t>
            </a:r>
            <a:r>
              <a:rPr lang="en-CA" dirty="0" smtClean="0"/>
              <a:t> between the alternatives.  </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Test Taking Strategies cont.</a:t>
            </a:r>
            <a:endParaRPr lang="en-CA" dirty="0"/>
          </a:p>
        </p:txBody>
      </p:sp>
      <p:sp>
        <p:nvSpPr>
          <p:cNvPr id="3" name="Content Placeholder 2"/>
          <p:cNvSpPr>
            <a:spLocks noGrp="1"/>
          </p:cNvSpPr>
          <p:nvPr>
            <p:ph sz="quarter" idx="1"/>
          </p:nvPr>
        </p:nvSpPr>
        <p:spPr/>
        <p:txBody>
          <a:bodyPr>
            <a:normAutofit/>
          </a:bodyPr>
          <a:lstStyle/>
          <a:p>
            <a:endParaRPr lang="en-CA" dirty="0" smtClean="0"/>
          </a:p>
          <a:p>
            <a:r>
              <a:rPr lang="en-CA" dirty="0" smtClean="0"/>
              <a:t>When </a:t>
            </a:r>
            <a:r>
              <a:rPr lang="en-CA" dirty="0" smtClean="0"/>
              <a:t>a question refers to specific lines in the stem or the alternatives, be sure that students reread these specific lines. </a:t>
            </a:r>
          </a:p>
          <a:p>
            <a:pPr lvl="1"/>
            <a:r>
              <a:rPr lang="en-CA" dirty="0" smtClean="0"/>
              <a:t> The answer may be found specifically in this segment but must be consistent with the entire piece in relation to character development, tone, theme etc.</a:t>
            </a:r>
          </a:p>
          <a:p>
            <a:pPr lvl="1"/>
            <a:r>
              <a:rPr lang="en-CA" dirty="0" smtClean="0"/>
              <a:t>If the question stem indicates “in lines ...” the question is referencing those lines directly.  Focus specifically on them and what they are suggesting. </a:t>
            </a:r>
            <a:endParaRPr lang="en-CA"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Test Taking Strategies cont.</a:t>
            </a:r>
            <a:endParaRPr lang="en-CA" dirty="0"/>
          </a:p>
        </p:txBody>
      </p:sp>
      <p:sp>
        <p:nvSpPr>
          <p:cNvPr id="3" name="Content Placeholder 2"/>
          <p:cNvSpPr>
            <a:spLocks noGrp="1"/>
          </p:cNvSpPr>
          <p:nvPr>
            <p:ph sz="quarter" idx="1"/>
          </p:nvPr>
        </p:nvSpPr>
        <p:spPr/>
        <p:txBody>
          <a:bodyPr/>
          <a:lstStyle/>
          <a:p>
            <a:r>
              <a:rPr lang="en-CA" dirty="0" smtClean="0"/>
              <a:t>Students should look for parallels between the stem and the correct alternative.  </a:t>
            </a:r>
          </a:p>
          <a:p>
            <a:pPr lvl="1"/>
            <a:r>
              <a:rPr lang="en-CA" dirty="0" smtClean="0"/>
              <a:t>Example</a:t>
            </a:r>
          </a:p>
          <a:p>
            <a:pPr lvl="3">
              <a:buNone/>
            </a:pPr>
            <a:r>
              <a:rPr lang="en-CA" dirty="0" smtClean="0"/>
              <a:t>A statement in which Shakespeare uses the techniques of </a:t>
            </a:r>
            <a:r>
              <a:rPr lang="en-CA" dirty="0" smtClean="0">
                <a:solidFill>
                  <a:srgbClr val="FF0000"/>
                </a:solidFill>
              </a:rPr>
              <a:t>simile </a:t>
            </a:r>
            <a:r>
              <a:rPr lang="en-CA" dirty="0" smtClean="0"/>
              <a:t>and </a:t>
            </a:r>
            <a:r>
              <a:rPr lang="en-CA" dirty="0" smtClean="0">
                <a:solidFill>
                  <a:srgbClr val="FF0000"/>
                </a:solidFill>
              </a:rPr>
              <a:t>allusion</a:t>
            </a:r>
            <a:r>
              <a:rPr lang="en-CA" dirty="0" smtClean="0"/>
              <a:t> is</a:t>
            </a:r>
          </a:p>
          <a:p>
            <a:pPr lvl="3">
              <a:buNone/>
            </a:pPr>
            <a:r>
              <a:rPr lang="en-CA" dirty="0"/>
              <a:t>	</a:t>
            </a:r>
            <a:r>
              <a:rPr lang="en-CA" dirty="0" smtClean="0"/>
              <a:t>	a.  “You are the hare of whom the proverb goes,/whose valor plucks dead lions by the beard” (lines 58-59_</a:t>
            </a:r>
          </a:p>
          <a:p>
            <a:pPr lvl="3">
              <a:buNone/>
            </a:pPr>
            <a:r>
              <a:rPr lang="en-CA" dirty="0"/>
              <a:t>	</a:t>
            </a:r>
            <a:r>
              <a:rPr lang="en-CA" dirty="0" smtClean="0"/>
              <a:t>	b.  </a:t>
            </a:r>
            <a:r>
              <a:rPr lang="en-CA" dirty="0" smtClean="0">
                <a:solidFill>
                  <a:srgbClr val="FF0000"/>
                </a:solidFill>
              </a:rPr>
              <a:t>“It lies as sightly on the back of him/ As  great Alcides’ shows upon an ass” (lines 64-65)</a:t>
            </a:r>
          </a:p>
          <a:p>
            <a:pPr lvl="3">
              <a:buNone/>
            </a:pPr>
            <a:r>
              <a:rPr lang="en-CA" dirty="0"/>
              <a:t>	</a:t>
            </a:r>
            <a:r>
              <a:rPr lang="en-CA" dirty="0" smtClean="0"/>
              <a:t>	c.  “What cracker is this same that deafs our ears” (line 68)</a:t>
            </a:r>
          </a:p>
          <a:p>
            <a:pPr lvl="3">
              <a:buNone/>
            </a:pPr>
            <a:r>
              <a:rPr lang="en-CA" dirty="0"/>
              <a:t>	</a:t>
            </a:r>
            <a:r>
              <a:rPr lang="en-CA" dirty="0" smtClean="0"/>
              <a:t>	d.  “My life as soon!  I do defy thee, France” (line 76)</a:t>
            </a:r>
            <a:endParaRPr lang="en-CA"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Test Taking Strategies cont.</a:t>
            </a:r>
            <a:endParaRPr lang="en-CA" dirty="0"/>
          </a:p>
        </p:txBody>
      </p:sp>
      <p:sp>
        <p:nvSpPr>
          <p:cNvPr id="3" name="Content Placeholder 2"/>
          <p:cNvSpPr>
            <a:spLocks noGrp="1"/>
          </p:cNvSpPr>
          <p:nvPr>
            <p:ph sz="quarter" idx="1"/>
          </p:nvPr>
        </p:nvSpPr>
        <p:spPr/>
        <p:txBody>
          <a:bodyPr/>
          <a:lstStyle/>
          <a:p>
            <a:endParaRPr lang="en-CA" dirty="0" smtClean="0"/>
          </a:p>
          <a:p>
            <a:r>
              <a:rPr lang="en-CA" dirty="0" smtClean="0"/>
              <a:t>Look </a:t>
            </a:r>
            <a:r>
              <a:rPr lang="en-CA" dirty="0" smtClean="0"/>
              <a:t>for key words within the stem that have synonyms or parallel meanings in the alternative.</a:t>
            </a:r>
          </a:p>
          <a:p>
            <a:pPr lvl="1"/>
            <a:r>
              <a:rPr lang="en-CA" dirty="0" smtClean="0"/>
              <a:t>Example:</a:t>
            </a:r>
          </a:p>
          <a:p>
            <a:pPr lvl="3">
              <a:buNone/>
            </a:pPr>
            <a:r>
              <a:rPr lang="en-CA" dirty="0" smtClean="0"/>
              <a:t>The speaker uses the examples of the </a:t>
            </a:r>
            <a:r>
              <a:rPr lang="en-CA" dirty="0" smtClean="0">
                <a:solidFill>
                  <a:srgbClr val="0000FF"/>
                </a:solidFill>
              </a:rPr>
              <a:t>non</a:t>
            </a:r>
            <a:r>
              <a:rPr lang="en-CA" dirty="0" smtClean="0">
                <a:solidFill>
                  <a:srgbClr val="FF0000"/>
                </a:solidFill>
              </a:rPr>
              <a:t>returnable</a:t>
            </a:r>
            <a:r>
              <a:rPr lang="en-CA" dirty="0" smtClean="0"/>
              <a:t> shirt (line 26) and the </a:t>
            </a:r>
            <a:r>
              <a:rPr lang="en-CA" dirty="0" smtClean="0">
                <a:solidFill>
                  <a:srgbClr val="0000FF"/>
                </a:solidFill>
              </a:rPr>
              <a:t>ir</a:t>
            </a:r>
            <a:r>
              <a:rPr lang="en-CA" dirty="0" smtClean="0">
                <a:solidFill>
                  <a:srgbClr val="FF0000"/>
                </a:solidFill>
              </a:rPr>
              <a:t>retrievable</a:t>
            </a:r>
            <a:r>
              <a:rPr lang="en-CA" dirty="0" smtClean="0"/>
              <a:t> words in an argument (lines30-34) to suggest that</a:t>
            </a:r>
          </a:p>
          <a:p>
            <a:pPr lvl="3">
              <a:buNone/>
            </a:pPr>
            <a:r>
              <a:rPr lang="en-CA" dirty="0"/>
              <a:t>	</a:t>
            </a:r>
            <a:r>
              <a:rPr lang="en-CA" dirty="0" smtClean="0"/>
              <a:t>	a.  Innocence </a:t>
            </a:r>
            <a:r>
              <a:rPr lang="en-CA" dirty="0" smtClean="0">
                <a:solidFill>
                  <a:srgbClr val="FF0000"/>
                </a:solidFill>
              </a:rPr>
              <a:t>can</a:t>
            </a:r>
            <a:r>
              <a:rPr lang="en-CA" dirty="0" smtClean="0">
                <a:solidFill>
                  <a:srgbClr val="0000FF"/>
                </a:solidFill>
              </a:rPr>
              <a:t>not</a:t>
            </a:r>
            <a:r>
              <a:rPr lang="en-CA" dirty="0" smtClean="0">
                <a:solidFill>
                  <a:srgbClr val="FF0000"/>
                </a:solidFill>
              </a:rPr>
              <a:t> be regained</a:t>
            </a:r>
          </a:p>
          <a:p>
            <a:pPr lvl="3">
              <a:buNone/>
            </a:pPr>
            <a:r>
              <a:rPr lang="en-CA" dirty="0"/>
              <a:t>	</a:t>
            </a:r>
            <a:r>
              <a:rPr lang="en-CA" dirty="0" smtClean="0"/>
              <a:t>	b.  Sorrow results from misadventure</a:t>
            </a:r>
          </a:p>
          <a:p>
            <a:pPr lvl="3">
              <a:buNone/>
            </a:pPr>
            <a:r>
              <a:rPr lang="en-CA" dirty="0"/>
              <a:t>	</a:t>
            </a:r>
            <a:r>
              <a:rPr lang="en-CA" dirty="0" smtClean="0"/>
              <a:t>	c.  Truth must prevail in relationships</a:t>
            </a:r>
          </a:p>
          <a:p>
            <a:pPr lvl="3">
              <a:buNone/>
            </a:pPr>
            <a:r>
              <a:rPr lang="en-CA" dirty="0"/>
              <a:t>	</a:t>
            </a:r>
            <a:r>
              <a:rPr lang="en-CA" dirty="0" smtClean="0"/>
              <a:t>	d.  Youth cannot adapt to circumstances</a:t>
            </a:r>
            <a:endParaRPr lang="en-CA"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Test Taking Strategies cont.</a:t>
            </a:r>
            <a:endParaRPr lang="en-CA" dirty="0"/>
          </a:p>
        </p:txBody>
      </p:sp>
      <p:sp>
        <p:nvSpPr>
          <p:cNvPr id="3" name="Content Placeholder 2"/>
          <p:cNvSpPr>
            <a:spLocks noGrp="1"/>
          </p:cNvSpPr>
          <p:nvPr>
            <p:ph sz="quarter" idx="1"/>
          </p:nvPr>
        </p:nvSpPr>
        <p:spPr/>
        <p:txBody>
          <a:bodyPr/>
          <a:lstStyle/>
          <a:p>
            <a:endParaRPr lang="en-CA" dirty="0" smtClean="0"/>
          </a:p>
          <a:p>
            <a:r>
              <a:rPr lang="en-CA" dirty="0" smtClean="0"/>
              <a:t>Linked </a:t>
            </a:r>
            <a:r>
              <a:rPr lang="en-CA" dirty="0" smtClean="0"/>
              <a:t>readings and/or questions require students to “carry forward” information from a straight-</a:t>
            </a:r>
            <a:r>
              <a:rPr lang="en-CA" dirty="0" err="1" smtClean="0"/>
              <a:t>foward</a:t>
            </a:r>
            <a:r>
              <a:rPr lang="en-CA" dirty="0" smtClean="0"/>
              <a:t> text in order to apply contextual knowledge to subsequent readings</a:t>
            </a:r>
            <a:r>
              <a:rPr lang="en-CA" dirty="0" smtClean="0"/>
              <a:t>.</a:t>
            </a:r>
          </a:p>
          <a:p>
            <a:pPr>
              <a:buNone/>
            </a:pPr>
            <a:endParaRPr lang="en-CA" dirty="0" smtClean="0"/>
          </a:p>
          <a:p>
            <a:r>
              <a:rPr lang="en-CA" dirty="0" smtClean="0"/>
              <a:t>As such, it is important that students reference both texts when answering these questions.   </a:t>
            </a:r>
            <a:endParaRPr lang="en-CA"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Test Taking Strategies cont.</a:t>
            </a:r>
            <a:endParaRPr lang="en-CA" dirty="0"/>
          </a:p>
        </p:txBody>
      </p:sp>
      <p:sp>
        <p:nvSpPr>
          <p:cNvPr id="3" name="Content Placeholder 2"/>
          <p:cNvSpPr>
            <a:spLocks noGrp="1"/>
          </p:cNvSpPr>
          <p:nvPr>
            <p:ph sz="quarter" idx="1"/>
          </p:nvPr>
        </p:nvSpPr>
        <p:spPr/>
        <p:txBody>
          <a:bodyPr/>
          <a:lstStyle/>
          <a:p>
            <a:endParaRPr lang="en-CA" dirty="0" smtClean="0"/>
          </a:p>
          <a:p>
            <a:r>
              <a:rPr lang="en-CA" dirty="0" smtClean="0"/>
              <a:t>Upon </a:t>
            </a:r>
            <a:r>
              <a:rPr lang="en-CA" dirty="0" smtClean="0"/>
              <a:t>completing the section of questions,</a:t>
            </a:r>
            <a:r>
              <a:rPr lang="en-CA" dirty="0" smtClean="0"/>
              <a:t> review </a:t>
            </a:r>
            <a:r>
              <a:rPr lang="en-CA" dirty="0" smtClean="0"/>
              <a:t>that selection immediately.  </a:t>
            </a:r>
          </a:p>
          <a:p>
            <a:pPr lvl="1"/>
            <a:r>
              <a:rPr lang="en-CA" dirty="0" smtClean="0"/>
              <a:t>Do not have them wait until they have completed the entire test as details of each text are no longer top of mind. </a:t>
            </a:r>
          </a:p>
          <a:p>
            <a:pPr lvl="1"/>
            <a:r>
              <a:rPr lang="en-CA" dirty="0" smtClean="0"/>
              <a:t>Additionally, this eliminates the need to reread the entire selection to be able to answer one or two challenging questions. </a:t>
            </a:r>
            <a:endParaRPr lang="en-CA"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Test Taking Strategies cont.</a:t>
            </a:r>
            <a:endParaRPr lang="en-CA" dirty="0"/>
          </a:p>
        </p:txBody>
      </p:sp>
      <p:sp>
        <p:nvSpPr>
          <p:cNvPr id="3" name="Content Placeholder 2"/>
          <p:cNvSpPr>
            <a:spLocks noGrp="1"/>
          </p:cNvSpPr>
          <p:nvPr>
            <p:ph sz="quarter" idx="1"/>
          </p:nvPr>
        </p:nvSpPr>
        <p:spPr/>
        <p:txBody>
          <a:bodyPr/>
          <a:lstStyle/>
          <a:p>
            <a:r>
              <a:rPr lang="en-CA" dirty="0" smtClean="0"/>
              <a:t>Upon reviewing answers, students should only change answers if they are convinced they have made an error or if they have found textual proof to warrant their change. </a:t>
            </a:r>
          </a:p>
          <a:p>
            <a:r>
              <a:rPr lang="en-CA" dirty="0" smtClean="0"/>
              <a:t>If they are unsure, they should remain with their initial response.</a:t>
            </a:r>
          </a:p>
          <a:p>
            <a:pPr lvl="1"/>
            <a:r>
              <a:rPr lang="en-CA" dirty="0" smtClean="0"/>
              <a:t> Often students will second guess their response and  make a change, only to find out that their “gut” or initial response was correct.</a:t>
            </a:r>
            <a:endParaRPr lang="en-CA"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Test Taking Strategies cont.</a:t>
            </a:r>
            <a:endParaRPr lang="en-CA" dirty="0"/>
          </a:p>
        </p:txBody>
      </p:sp>
      <p:sp>
        <p:nvSpPr>
          <p:cNvPr id="3" name="Content Placeholder 2"/>
          <p:cNvSpPr>
            <a:spLocks noGrp="1"/>
          </p:cNvSpPr>
          <p:nvPr>
            <p:ph sz="quarter" idx="1"/>
          </p:nvPr>
        </p:nvSpPr>
        <p:spPr/>
        <p:txBody>
          <a:bodyPr/>
          <a:lstStyle/>
          <a:p>
            <a:endParaRPr lang="en-CA" dirty="0" smtClean="0"/>
          </a:p>
          <a:p>
            <a:r>
              <a:rPr lang="en-CA" dirty="0" smtClean="0"/>
              <a:t>Never </a:t>
            </a:r>
            <a:r>
              <a:rPr lang="en-CA" dirty="0" smtClean="0"/>
              <a:t>leave questions blank. </a:t>
            </a:r>
            <a:r>
              <a:rPr lang="en-CA" dirty="0" smtClean="0"/>
              <a:t> </a:t>
            </a:r>
            <a:endParaRPr lang="en-CA" smtClean="0"/>
          </a:p>
          <a:p>
            <a:endParaRPr lang="en-CA" smtClean="0"/>
          </a:p>
          <a:p>
            <a:r>
              <a:rPr lang="en-CA" dirty="0" smtClean="0"/>
              <a:t>Students should make educated guesses if they are stuck.  Remember the answers will be consistent in theme, tone, character, etc so choose the option that is most consistent with the rest of your answers. </a:t>
            </a:r>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Test Creation Considerations</a:t>
            </a:r>
            <a:endParaRPr lang="en-CA" dirty="0"/>
          </a:p>
        </p:txBody>
      </p:sp>
      <p:sp>
        <p:nvSpPr>
          <p:cNvPr id="3" name="Content Placeholder 2"/>
          <p:cNvSpPr>
            <a:spLocks noGrp="1"/>
          </p:cNvSpPr>
          <p:nvPr>
            <p:ph sz="quarter" idx="1"/>
          </p:nvPr>
        </p:nvSpPr>
        <p:spPr/>
        <p:txBody>
          <a:bodyPr>
            <a:normAutofit fontScale="92500" lnSpcReduction="20000"/>
          </a:bodyPr>
          <a:lstStyle/>
          <a:p>
            <a:r>
              <a:rPr lang="en-CA" dirty="0" smtClean="0"/>
              <a:t>Well–constructed MC questions test a range of knowledge and skills involving higher levels of thinking.  </a:t>
            </a:r>
          </a:p>
          <a:p>
            <a:r>
              <a:rPr lang="en-CA" dirty="0" smtClean="0"/>
              <a:t>As a result, the selections included in the test are going to range in difficulty.  </a:t>
            </a:r>
          </a:p>
          <a:p>
            <a:pPr lvl="2"/>
            <a:r>
              <a:rPr lang="en-CA" dirty="0" smtClean="0"/>
              <a:t>Three levels of text complexity are included:</a:t>
            </a:r>
          </a:p>
          <a:p>
            <a:pPr lvl="3"/>
            <a:r>
              <a:rPr lang="en-CA" dirty="0" smtClean="0"/>
              <a:t>Level one – straightforward texts:  These are relatively uncomplicated, direct and conventional.  </a:t>
            </a:r>
          </a:p>
          <a:p>
            <a:pPr lvl="3"/>
            <a:r>
              <a:rPr lang="en-CA" dirty="0" smtClean="0"/>
              <a:t>Level two – more complex texts:  features are relatively complicated, more varied and more abstract.  Students must infer, evaluate and explore implications of complex meanings.</a:t>
            </a:r>
          </a:p>
          <a:p>
            <a:pPr lvl="3"/>
            <a:r>
              <a:rPr lang="en-CA" dirty="0" smtClean="0"/>
              <a:t>Level three –Sophisticated texts:  subtle, challenging and frequently abstract.  Students must identify subtle tone or mood in order to establish purpose, theme or main ideas. </a:t>
            </a:r>
            <a:endParaRPr lang="en-CA" dirty="0"/>
          </a:p>
          <a:p>
            <a:r>
              <a:rPr lang="en-CA" dirty="0" smtClean="0"/>
              <a:t>Likewise, questions given for a specific text will also range in difficulty (based on Bloom’s Taxonomy).</a:t>
            </a:r>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Test Creation Considerations</a:t>
            </a:r>
            <a:endParaRPr lang="en-CA" dirty="0"/>
          </a:p>
        </p:txBody>
      </p:sp>
      <p:sp>
        <p:nvSpPr>
          <p:cNvPr id="3" name="Content Placeholder 2"/>
          <p:cNvSpPr>
            <a:spLocks noGrp="1"/>
          </p:cNvSpPr>
          <p:nvPr>
            <p:ph sz="quarter" idx="1"/>
          </p:nvPr>
        </p:nvSpPr>
        <p:spPr/>
        <p:txBody>
          <a:bodyPr>
            <a:normAutofit/>
          </a:bodyPr>
          <a:lstStyle/>
          <a:p>
            <a:r>
              <a:rPr lang="en-CA" dirty="0" smtClean="0"/>
              <a:t>Historically, most diplomas have 7-10- texts with corresponding questions and students have up to 3.0 hours to complete.  Therefore, students have approximately 18-21 minutes to spend with each text. This is ample time;  however, it is important that students budget and monitor their time accordingly. </a:t>
            </a:r>
          </a:p>
          <a:p>
            <a:pPr lvl="1"/>
            <a:r>
              <a:rPr lang="en-CA" dirty="0" smtClean="0"/>
              <a:t>As soon as students get their exam, they should look through their booklet, determine how many texts there are and how much time they can spend with each.  This should help alleviate test anxiety around running out of time.</a:t>
            </a:r>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Test Creation Considerations</a:t>
            </a:r>
            <a:endParaRPr lang="en-CA" dirty="0"/>
          </a:p>
        </p:txBody>
      </p:sp>
      <p:sp>
        <p:nvSpPr>
          <p:cNvPr id="3" name="Content Placeholder 2"/>
          <p:cNvSpPr>
            <a:spLocks noGrp="1"/>
          </p:cNvSpPr>
          <p:nvPr>
            <p:ph sz="quarter" idx="1"/>
          </p:nvPr>
        </p:nvSpPr>
        <p:spPr/>
        <p:txBody>
          <a:bodyPr>
            <a:normAutofit/>
          </a:bodyPr>
          <a:lstStyle/>
          <a:p>
            <a:r>
              <a:rPr lang="en-CA" dirty="0" smtClean="0"/>
              <a:t>The reading selections and corresponding questions of a Diploma exam are created in a strategic manner.  Difficult passages/selections tend to be placed earlier in the exam so that they may be tackled by the student when they are fresh.</a:t>
            </a:r>
          </a:p>
          <a:p>
            <a:pPr>
              <a:buNone/>
            </a:pPr>
            <a:endParaRPr lang="en-CA" dirty="0" smtClean="0"/>
          </a:p>
          <a:p>
            <a:r>
              <a:rPr lang="en-CA" dirty="0" smtClean="0"/>
              <a:t> The initial selection,  however, tends to be a selection that is accessible for the majority of students and is intended to provide students with some confidence in moving forward.</a:t>
            </a:r>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Test taking strategies – </a:t>
            </a:r>
            <a:r>
              <a:rPr lang="en-CA" sz="3100" dirty="0" smtClean="0"/>
              <a:t>before students begin</a:t>
            </a:r>
            <a:endParaRPr lang="en-CA" sz="3100" dirty="0"/>
          </a:p>
        </p:txBody>
      </p:sp>
      <p:sp>
        <p:nvSpPr>
          <p:cNvPr id="3" name="Content Placeholder 2"/>
          <p:cNvSpPr>
            <a:spLocks noGrp="1"/>
          </p:cNvSpPr>
          <p:nvPr>
            <p:ph sz="quarter" idx="1"/>
          </p:nvPr>
        </p:nvSpPr>
        <p:spPr/>
        <p:txBody>
          <a:bodyPr>
            <a:normAutofit lnSpcReduction="10000"/>
          </a:bodyPr>
          <a:lstStyle/>
          <a:p>
            <a:r>
              <a:rPr lang="en-CA" dirty="0" smtClean="0"/>
              <a:t>Because the test is created in a strategic manner, students should approach the exam in the order in which it is laid out.  </a:t>
            </a:r>
            <a:r>
              <a:rPr lang="en-CA" b="1" dirty="0" smtClean="0"/>
              <a:t>Do not </a:t>
            </a:r>
            <a:r>
              <a:rPr lang="en-CA" dirty="0" smtClean="0"/>
              <a:t>attack segments based on genre and the desire to get a section completed.</a:t>
            </a:r>
          </a:p>
          <a:p>
            <a:r>
              <a:rPr lang="en-CA" dirty="0" smtClean="0"/>
              <a:t>The first thing a student should do when approaching the selection and the family of questions associated with it is to read the </a:t>
            </a:r>
            <a:r>
              <a:rPr lang="en-CA" b="1" dirty="0" smtClean="0"/>
              <a:t>question’s stems</a:t>
            </a:r>
            <a:r>
              <a:rPr lang="en-CA" dirty="0" smtClean="0"/>
              <a:t>.  This will allow students to direct and focus their thinking while they read the selection. </a:t>
            </a:r>
            <a:endParaRPr lang="en-CA" dirty="0"/>
          </a:p>
          <a:p>
            <a:pPr lvl="2"/>
            <a:r>
              <a:rPr lang="en-CA" dirty="0" smtClean="0"/>
              <a:t>Stem- </a:t>
            </a:r>
            <a:r>
              <a:rPr lang="en-CA" dirty="0"/>
              <a:t> </a:t>
            </a:r>
            <a:r>
              <a:rPr lang="en-CA" dirty="0" smtClean="0"/>
              <a:t>it is the question or partial statement leading to possible alternatives.</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Test taking strategies – </a:t>
            </a:r>
            <a:r>
              <a:rPr lang="en-CA" sz="3100" dirty="0" smtClean="0"/>
              <a:t>before students begin</a:t>
            </a:r>
            <a:endParaRPr lang="en-CA" dirty="0"/>
          </a:p>
        </p:txBody>
      </p:sp>
      <p:sp>
        <p:nvSpPr>
          <p:cNvPr id="3" name="Content Placeholder 2"/>
          <p:cNvSpPr>
            <a:spLocks noGrp="1"/>
          </p:cNvSpPr>
          <p:nvPr>
            <p:ph sz="quarter" idx="1"/>
          </p:nvPr>
        </p:nvSpPr>
        <p:spPr/>
        <p:txBody>
          <a:bodyPr/>
          <a:lstStyle/>
          <a:p>
            <a:endParaRPr lang="en-CA" dirty="0" smtClean="0"/>
          </a:p>
          <a:p>
            <a:r>
              <a:rPr lang="en-CA" dirty="0" smtClean="0"/>
              <a:t>Students </a:t>
            </a:r>
            <a:r>
              <a:rPr lang="en-CA" dirty="0" smtClean="0"/>
              <a:t>need to ensure that they not only read the selection but also any </a:t>
            </a:r>
            <a:r>
              <a:rPr lang="en-CA" b="1" dirty="0" smtClean="0"/>
              <a:t>preambles, introductions or footnotes</a:t>
            </a:r>
            <a:r>
              <a:rPr lang="en-CA" dirty="0" smtClean="0"/>
              <a:t> provided.  </a:t>
            </a:r>
          </a:p>
          <a:p>
            <a:pPr>
              <a:buNone/>
            </a:pPr>
            <a:endParaRPr lang="en-CA" dirty="0" smtClean="0"/>
          </a:p>
          <a:p>
            <a:pPr lvl="1"/>
            <a:r>
              <a:rPr lang="en-CA" dirty="0" smtClean="0"/>
              <a:t>These supplementary notes are important as they often establish context for the text, provide clarification of unfamiliar words or allusions and / or give insight into character, tone or thematic ideas. </a:t>
            </a:r>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Test taking strategies – </a:t>
            </a:r>
            <a:r>
              <a:rPr lang="en-CA" sz="3100" dirty="0" smtClean="0"/>
              <a:t>during the exam</a:t>
            </a:r>
            <a:endParaRPr lang="en-CA" dirty="0"/>
          </a:p>
        </p:txBody>
      </p:sp>
      <p:sp>
        <p:nvSpPr>
          <p:cNvPr id="3" name="Content Placeholder 2"/>
          <p:cNvSpPr>
            <a:spLocks noGrp="1"/>
          </p:cNvSpPr>
          <p:nvPr>
            <p:ph sz="quarter" idx="1"/>
          </p:nvPr>
        </p:nvSpPr>
        <p:spPr/>
        <p:txBody>
          <a:bodyPr>
            <a:normAutofit fontScale="92500" lnSpcReduction="20000"/>
          </a:bodyPr>
          <a:lstStyle/>
          <a:p>
            <a:r>
              <a:rPr lang="en-CA" dirty="0" smtClean="0"/>
              <a:t>When reading, students should </a:t>
            </a:r>
            <a:r>
              <a:rPr lang="en-CA" b="1" dirty="0" smtClean="0"/>
              <a:t>track</a:t>
            </a:r>
            <a:r>
              <a:rPr lang="en-CA" dirty="0" smtClean="0"/>
              <a:t> with their finger or pencil.  This helps to focus the reader, prevents skimming materials and enhances reading speed.</a:t>
            </a:r>
          </a:p>
          <a:p>
            <a:r>
              <a:rPr lang="en-CA" dirty="0" smtClean="0"/>
              <a:t>Additionally, students need to </a:t>
            </a:r>
            <a:r>
              <a:rPr lang="en-CA" b="1" dirty="0" smtClean="0"/>
              <a:t>actively engage </a:t>
            </a:r>
            <a:r>
              <a:rPr lang="en-CA" dirty="0" smtClean="0"/>
              <a:t>in their reading by making notes in the margins, underlining key ideas or segments, and circling unfamiliar words. This interaction will deepen their understanding and interpretation of the text.</a:t>
            </a:r>
          </a:p>
          <a:p>
            <a:pPr lvl="2"/>
            <a:r>
              <a:rPr lang="en-CA" dirty="0" smtClean="0"/>
              <a:t>Having pre-read the question stems, students can also identify textual evidence that relates to a question by highlighting, starring or identifying the question in the margin. Remember, </a:t>
            </a:r>
            <a:r>
              <a:rPr lang="en-CA" b="1" dirty="0" smtClean="0"/>
              <a:t>all answers should be supported with evidence from the text. </a:t>
            </a:r>
            <a:endParaRPr lang="en-CA" b="1" dirty="0"/>
          </a:p>
          <a:p>
            <a:pPr lvl="2"/>
            <a:r>
              <a:rPr lang="en-CA" dirty="0" smtClean="0"/>
              <a:t>Thus, these notes will be helpful when selecting the correct answer to the question.  As well as when a students is reviewing their answers at the completion of the selection.</a:t>
            </a:r>
            <a:endParaRPr lang="en-CA"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Test taking strategies – </a:t>
            </a:r>
            <a:r>
              <a:rPr lang="en-CA" sz="3100" dirty="0" smtClean="0"/>
              <a:t>before the exam</a:t>
            </a:r>
            <a:endParaRPr lang="en-CA" dirty="0"/>
          </a:p>
        </p:txBody>
      </p:sp>
      <p:sp>
        <p:nvSpPr>
          <p:cNvPr id="3" name="Content Placeholder 2"/>
          <p:cNvSpPr>
            <a:spLocks noGrp="1"/>
          </p:cNvSpPr>
          <p:nvPr>
            <p:ph sz="quarter" idx="1"/>
          </p:nvPr>
        </p:nvSpPr>
        <p:spPr/>
        <p:txBody>
          <a:bodyPr>
            <a:normAutofit/>
          </a:bodyPr>
          <a:lstStyle/>
          <a:p>
            <a:endParaRPr lang="en-CA" b="1" dirty="0" smtClean="0"/>
          </a:p>
          <a:p>
            <a:r>
              <a:rPr lang="en-CA" b="1" dirty="0" smtClean="0"/>
              <a:t>Unfamiliar </a:t>
            </a:r>
            <a:r>
              <a:rPr lang="en-CA" b="1" dirty="0" smtClean="0"/>
              <a:t>vocabulary  </a:t>
            </a:r>
            <a:r>
              <a:rPr lang="en-CA" dirty="0" smtClean="0"/>
              <a:t>- (This a section that should be prepared for prior to the writing of the exam).</a:t>
            </a:r>
          </a:p>
          <a:p>
            <a:pPr lvl="1"/>
            <a:r>
              <a:rPr lang="en-CA" dirty="0" smtClean="0"/>
              <a:t>Students should spend the semester preparing for vocabulary that they may see on the diploma.  See vocabulary lists that have been given as well have students create their own vocabulary list throughout the semester based on their experiences with practice diploma exam selections.</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Test taking strategies – </a:t>
            </a:r>
            <a:r>
              <a:rPr lang="en-CA" sz="3100" dirty="0" smtClean="0"/>
              <a:t>during the exam</a:t>
            </a:r>
            <a:endParaRPr lang="en-CA" dirty="0"/>
          </a:p>
        </p:txBody>
      </p:sp>
      <p:sp>
        <p:nvSpPr>
          <p:cNvPr id="3" name="Content Placeholder 2"/>
          <p:cNvSpPr>
            <a:spLocks noGrp="1"/>
          </p:cNvSpPr>
          <p:nvPr>
            <p:ph sz="quarter" idx="1"/>
          </p:nvPr>
        </p:nvSpPr>
        <p:spPr/>
        <p:txBody>
          <a:bodyPr>
            <a:normAutofit fontScale="92500" lnSpcReduction="10000"/>
          </a:bodyPr>
          <a:lstStyle/>
          <a:p>
            <a:pPr lvl="1">
              <a:buNone/>
            </a:pPr>
            <a:r>
              <a:rPr lang="en-CA" b="1" dirty="0" smtClean="0"/>
              <a:t>During the exam</a:t>
            </a:r>
          </a:p>
          <a:p>
            <a:pPr lvl="1"/>
            <a:r>
              <a:rPr lang="en-CA" dirty="0" smtClean="0"/>
              <a:t>When an unfamiliar word is found in the selected reading, students should use </a:t>
            </a:r>
            <a:r>
              <a:rPr lang="en-CA" b="1" dirty="0" smtClean="0"/>
              <a:t>contextual clues </a:t>
            </a:r>
            <a:r>
              <a:rPr lang="en-CA" dirty="0" smtClean="0"/>
              <a:t>in surrounding sentences to identify its meaning. </a:t>
            </a:r>
          </a:p>
          <a:p>
            <a:pPr lvl="2"/>
            <a:r>
              <a:rPr lang="en-CA" dirty="0" smtClean="0"/>
              <a:t> Read one sentence before the sentence the word is found in and one sentence after and then make an educated prediction about its meaning.</a:t>
            </a:r>
          </a:p>
          <a:p>
            <a:pPr lvl="1"/>
            <a:r>
              <a:rPr lang="en-CA" dirty="0" smtClean="0"/>
              <a:t>When it is found in the question stem, look for </a:t>
            </a:r>
            <a:r>
              <a:rPr lang="en-CA" b="1" dirty="0" smtClean="0"/>
              <a:t>clues in the stem </a:t>
            </a:r>
            <a:r>
              <a:rPr lang="en-CA" dirty="0" smtClean="0"/>
              <a:t>itself as to its meaning. </a:t>
            </a:r>
          </a:p>
          <a:p>
            <a:pPr lvl="2"/>
            <a:r>
              <a:rPr lang="en-CA" dirty="0" smtClean="0"/>
              <a:t> Have the student replace the word with a synonym that they believe would work and see if it makes sense. </a:t>
            </a:r>
          </a:p>
          <a:p>
            <a:pPr lvl="1"/>
            <a:r>
              <a:rPr lang="en-CA" dirty="0" smtClean="0"/>
              <a:t>When an unknown word is found in isolation as an alternative possibility, there is little that can be done.  Thus, </a:t>
            </a:r>
            <a:r>
              <a:rPr lang="en-CA" b="1" dirty="0" smtClean="0"/>
              <a:t>prior learning knowledge and preparation are essential</a:t>
            </a:r>
            <a:r>
              <a:rPr lang="en-CA" dirty="0" smtClean="0"/>
              <a:t>.  </a:t>
            </a:r>
            <a:endParaRPr lang="en-C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341</TotalTime>
  <Words>1753</Words>
  <Application>Microsoft Macintosh PowerPoint</Application>
  <PresentationFormat>On-screen Show (4:3)</PresentationFormat>
  <Paragraphs>120</Paragraphs>
  <Slides>19</Slides>
  <Notes>19</Notes>
  <HiddenSlides>0</HiddenSlides>
  <MMClips>0</MMClips>
  <ScaleCrop>false</ScaleCrop>
  <HeadingPairs>
    <vt:vector size="4" baseType="variant">
      <vt:variant>
        <vt:lpstr>Design Template</vt:lpstr>
      </vt:variant>
      <vt:variant>
        <vt:i4>1</vt:i4>
      </vt:variant>
      <vt:variant>
        <vt:lpstr>Slide Titles</vt:lpstr>
      </vt:variant>
      <vt:variant>
        <vt:i4>19</vt:i4>
      </vt:variant>
    </vt:vector>
  </HeadingPairs>
  <TitlesOfParts>
    <vt:vector size="20" baseType="lpstr">
      <vt:lpstr>Civic</vt:lpstr>
      <vt:lpstr>Reading Comprehension Strategies</vt:lpstr>
      <vt:lpstr>Test Creation Considerations</vt:lpstr>
      <vt:lpstr>Test Creation Considerations</vt:lpstr>
      <vt:lpstr>Test Creation Considerations</vt:lpstr>
      <vt:lpstr>Test taking strategies – before students begin</vt:lpstr>
      <vt:lpstr>Test taking strategies – before students begin</vt:lpstr>
      <vt:lpstr>Test taking strategies – during the exam</vt:lpstr>
      <vt:lpstr>Test taking strategies – before the exam</vt:lpstr>
      <vt:lpstr>Test taking strategies – during the exam</vt:lpstr>
      <vt:lpstr>Test Taking Strategies cont.</vt:lpstr>
      <vt:lpstr>Test Taking Strategies cont.</vt:lpstr>
      <vt:lpstr>Test Taking Strategies cont.</vt:lpstr>
      <vt:lpstr>Test Taking Strategies cont.</vt:lpstr>
      <vt:lpstr>Test Taking Strategies cont.</vt:lpstr>
      <vt:lpstr>Test Taking Strategies cont.</vt:lpstr>
      <vt:lpstr>Test Taking Strategies cont.</vt:lpstr>
      <vt:lpstr>Test Taking Strategies cont.</vt:lpstr>
      <vt:lpstr>Test Taking Strategies cont.</vt:lpstr>
      <vt:lpstr>Test Taking Strategies cont.</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comprehension strategies for enhanced student success</dc:title>
  <dc:creator>Jody</dc:creator>
  <cp:lastModifiedBy>Pamela Hunnisett</cp:lastModifiedBy>
  <cp:revision>37</cp:revision>
  <dcterms:created xsi:type="dcterms:W3CDTF">2012-01-12T00:04:49Z</dcterms:created>
  <dcterms:modified xsi:type="dcterms:W3CDTF">2012-01-12T00:19:14Z</dcterms:modified>
</cp:coreProperties>
</file>